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2E8"/>
    <a:srgbClr val="3596DF"/>
    <a:srgbClr val="92C7EE"/>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8" autoAdjust="0"/>
    <p:restoredTop sz="94534" autoAdjust="0"/>
  </p:normalViewPr>
  <p:slideViewPr>
    <p:cSldViewPr snapToGrid="0">
      <p:cViewPr>
        <p:scale>
          <a:sx n="25" d="100"/>
          <a:sy n="25" d="100"/>
        </p:scale>
        <p:origin x="24" y="67"/>
      </p:cViewPr>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5/25/2017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5/25/2017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5/25/2017</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tmp"/><Relationship Id="rId7" Type="http://schemas.openxmlformats.org/officeDocument/2006/relationships/image" Target="cid:570202D5-5D3B-4F95-AA14-DA3520A1561C" TargetMode="Externa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emf"/><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emf"/><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8240" y="685860"/>
            <a:ext cx="34008060" cy="2971740"/>
          </a:xfrm>
        </p:spPr>
        <p:txBody>
          <a:bodyPr>
            <a:normAutofit fontScale="90000"/>
          </a:bodyPr>
          <a:lstStyle/>
          <a:p>
            <a:r>
              <a:rPr lang="en-US" dirty="0"/>
              <a:t>Design of a Test-Bed for Real Time Testing and Validation of Smart Grid Devices and Algorithms at QU</a:t>
            </a:r>
          </a:p>
        </p:txBody>
      </p:sp>
      <p:sp>
        <p:nvSpPr>
          <p:cNvPr id="23" name="Text Placeholder 22"/>
          <p:cNvSpPr>
            <a:spLocks noGrp="1"/>
          </p:cNvSpPr>
          <p:nvPr>
            <p:ph type="body" sz="quarter" idx="36"/>
          </p:nvPr>
        </p:nvSpPr>
        <p:spPr/>
        <p:txBody>
          <a:bodyPr/>
          <a:lstStyle/>
          <a:p>
            <a:r>
              <a:rPr lang="en-US" dirty="0"/>
              <a:t>Khalid </a:t>
            </a:r>
            <a:r>
              <a:rPr lang="en-US" dirty="0" err="1"/>
              <a:t>Bakhit</a:t>
            </a:r>
            <a:r>
              <a:rPr lang="en-US" dirty="0"/>
              <a:t>, </a:t>
            </a:r>
            <a:r>
              <a:rPr lang="en-GB" dirty="0"/>
              <a:t>Muslim Ali, Mohamed </a:t>
            </a:r>
            <a:r>
              <a:rPr lang="en-GB" dirty="0" err="1"/>
              <a:t>Mohamed</a:t>
            </a:r>
            <a:r>
              <a:rPr lang="en-GB" dirty="0"/>
              <a:t>, Mohamed El Amin </a:t>
            </a:r>
            <a:r>
              <a:rPr lang="en-US" dirty="0"/>
              <a:t>| Prof. Adel </a:t>
            </a:r>
            <a:r>
              <a:rPr lang="en-US" dirty="0" err="1"/>
              <a:t>Gastli</a:t>
            </a:r>
            <a:r>
              <a:rPr lang="en-US" dirty="0"/>
              <a:t> | Qatar University l</a:t>
            </a:r>
          </a:p>
        </p:txBody>
      </p:sp>
      <p:sp>
        <p:nvSpPr>
          <p:cNvPr id="67" name="Text Placeholder 66"/>
          <p:cNvSpPr>
            <a:spLocks noGrp="1"/>
          </p:cNvSpPr>
          <p:nvPr>
            <p:ph type="body" sz="quarter" idx="13"/>
          </p:nvPr>
        </p:nvSpPr>
        <p:spPr>
          <a:xfrm>
            <a:off x="731521" y="5669280"/>
            <a:ext cx="13484470" cy="1280160"/>
          </a:xfrm>
        </p:spPr>
        <p:txBody>
          <a:bodyPr/>
          <a:lstStyle/>
          <a:p>
            <a:r>
              <a:rPr lang="en-US" dirty="0"/>
              <a:t>ABSTRACT</a:t>
            </a:r>
          </a:p>
        </p:txBody>
      </p:sp>
      <p:sp>
        <p:nvSpPr>
          <p:cNvPr id="69" name="Text Placeholder 68"/>
          <p:cNvSpPr>
            <a:spLocks noGrp="1"/>
          </p:cNvSpPr>
          <p:nvPr>
            <p:ph type="body" sz="quarter" idx="39"/>
          </p:nvPr>
        </p:nvSpPr>
        <p:spPr>
          <a:xfrm>
            <a:off x="731521" y="7114031"/>
            <a:ext cx="13484470" cy="3592829"/>
          </a:xfrm>
          <a:solidFill>
            <a:schemeClr val="bg1">
              <a:lumMod val="95000"/>
            </a:schemeClr>
          </a:solidFill>
        </p:spPr>
        <p:txBody>
          <a:bodyPr/>
          <a:lstStyle/>
          <a:p>
            <a:pPr algn="just"/>
            <a:r>
              <a:rPr lang="en-US" sz="2800" dirty="0"/>
              <a:t>This project aims to the development of a smart grid testbed using Real Time Digital Simulator (RTDS) and some of controllers that are used by EE researchers. This testbed will be the core of the Smart Grid Demonstration and Research Investigation Lab (SGDRIL) in Qatar University. It will be used by researchers, post-graduate students and instructors in QU for testing and validating.</a:t>
            </a:r>
          </a:p>
        </p:txBody>
      </p:sp>
      <p:sp>
        <p:nvSpPr>
          <p:cNvPr id="68" name="Text Placeholder 67"/>
          <p:cNvSpPr>
            <a:spLocks noGrp="1"/>
          </p:cNvSpPr>
          <p:nvPr>
            <p:ph type="body" sz="quarter" idx="37"/>
          </p:nvPr>
        </p:nvSpPr>
        <p:spPr>
          <a:xfrm>
            <a:off x="731521" y="10946122"/>
            <a:ext cx="13484470" cy="1215398"/>
          </a:xfrm>
        </p:spPr>
        <p:txBody>
          <a:bodyPr/>
          <a:lstStyle/>
          <a:p>
            <a:r>
              <a:rPr lang="en-US" dirty="0"/>
              <a:t>INTRODUCTION</a:t>
            </a:r>
          </a:p>
        </p:txBody>
      </p:sp>
      <p:sp>
        <p:nvSpPr>
          <p:cNvPr id="12" name="Content Placeholder 11"/>
          <p:cNvSpPr>
            <a:spLocks noGrp="1"/>
          </p:cNvSpPr>
          <p:nvPr>
            <p:ph sz="quarter" idx="25"/>
          </p:nvPr>
        </p:nvSpPr>
        <p:spPr>
          <a:xfrm>
            <a:off x="731521" y="12334062"/>
            <a:ext cx="13484470" cy="9267986"/>
          </a:xfrm>
          <a:solidFill>
            <a:schemeClr val="bg1">
              <a:lumMod val="95000"/>
            </a:schemeClr>
          </a:solidFill>
        </p:spPr>
        <p:txBody>
          <a:bodyPr vert="horz" lIns="365760" tIns="45720" rIns="365760" bIns="45720" rtlCol="0" anchor="t">
            <a:noAutofit/>
          </a:bodyPr>
          <a:lstStyle/>
          <a:p>
            <a:pPr marL="0" indent="0" algn="just">
              <a:buNone/>
            </a:pPr>
            <a:endParaRPr lang="en-US" sz="1100" dirty="0"/>
          </a:p>
          <a:p>
            <a:pPr marL="0" marR="0" indent="0" algn="just" defTabSz="3686861">
              <a:lnSpc>
                <a:spcPct val="150000"/>
              </a:lnSpc>
              <a:spcBef>
                <a:spcPts val="0"/>
              </a:spcBef>
              <a:spcAft>
                <a:spcPts val="600"/>
              </a:spcAft>
              <a:buNone/>
            </a:pPr>
            <a:r>
              <a:rPr lang="en-GB" sz="2800" dirty="0"/>
              <a:t>One of the hottest topics that is being discussed and researched now in electrical engineering is what is known as the smart grid. Smart grid is an electric or power grid that allow many new control and automation applications to be done in the generation, transmission, and distribution of electric power that will yield to lower cost, better efficiency, and high reliability of the power system. That can be achieved using smart technologies such as wireless communication, power electronics etc. Moreover, it can also open the door to new ideas such as HVDC, electric vehicles home charging and bidirectional power flow. The idea of smart grid is necessary for implementing smart life style by all its aspects.</a:t>
            </a:r>
          </a:p>
          <a:p>
            <a:pPr marL="0" marR="0" indent="0" algn="just" defTabSz="3686861">
              <a:lnSpc>
                <a:spcPct val="150000"/>
              </a:lnSpc>
              <a:spcBef>
                <a:spcPts val="0"/>
              </a:spcBef>
              <a:spcAft>
                <a:spcPts val="600"/>
              </a:spcAft>
              <a:buNone/>
            </a:pPr>
            <a:endParaRPr lang="en-GB" sz="1000" dirty="0"/>
          </a:p>
          <a:p>
            <a:pPr marL="0" marR="0" indent="0" algn="just">
              <a:lnSpc>
                <a:spcPct val="150000"/>
              </a:lnSpc>
              <a:spcBef>
                <a:spcPts val="0"/>
              </a:spcBef>
              <a:spcAft>
                <a:spcPts val="600"/>
              </a:spcAft>
              <a:buNone/>
            </a:pPr>
            <a:r>
              <a:rPr lang="en-GB" sz="2800" dirty="0"/>
              <a:t>The project mainly consist of two applications which are:</a:t>
            </a:r>
          </a:p>
          <a:p>
            <a:pPr marL="514350" marR="0" indent="-514350" algn="just">
              <a:lnSpc>
                <a:spcPct val="150000"/>
              </a:lnSpc>
              <a:spcBef>
                <a:spcPts val="0"/>
              </a:spcBef>
              <a:spcAft>
                <a:spcPts val="600"/>
              </a:spcAft>
              <a:buAutoNum type="arabicPeriod"/>
            </a:pPr>
            <a:r>
              <a:rPr lang="en-GB" sz="2800" dirty="0"/>
              <a:t>Microgrid Energy Management System (EMS): which was done by interfacing the RTDS with the </a:t>
            </a:r>
            <a:r>
              <a:rPr lang="en-GB" sz="2800" dirty="0" err="1"/>
              <a:t>dSPACE</a:t>
            </a:r>
            <a:r>
              <a:rPr lang="en-GB" sz="2800" dirty="0"/>
              <a:t> DS1104 controller.</a:t>
            </a:r>
          </a:p>
          <a:p>
            <a:pPr marL="514350" marR="0" indent="-514350" algn="just">
              <a:lnSpc>
                <a:spcPct val="150000"/>
              </a:lnSpc>
              <a:spcBef>
                <a:spcPts val="0"/>
              </a:spcBef>
              <a:spcAft>
                <a:spcPts val="600"/>
              </a:spcAft>
              <a:buAutoNum type="arabicPeriod"/>
            </a:pPr>
            <a:r>
              <a:rPr lang="en-GB" sz="2800" dirty="0"/>
              <a:t>Digital Relay: Achieved by </a:t>
            </a:r>
            <a:r>
              <a:rPr lang="en-GB" sz="2800" dirty="0" err="1"/>
              <a:t>intergacing</a:t>
            </a:r>
            <a:r>
              <a:rPr lang="en-GB" sz="2800" dirty="0"/>
              <a:t> the RTDS with the MBED.</a:t>
            </a:r>
            <a:endParaRPr lang="en-US" sz="2800" dirty="0"/>
          </a:p>
          <a:p>
            <a:pPr marL="514350" indent="-514350" algn="just">
              <a:buFont typeface="+mj-lt"/>
              <a:buAutoNum type="arabicPeriod"/>
            </a:pPr>
            <a:endParaRPr lang="en-US" sz="2800" dirty="0"/>
          </a:p>
        </p:txBody>
      </p:sp>
      <p:sp>
        <p:nvSpPr>
          <p:cNvPr id="8" name="Text Placeholder 7"/>
          <p:cNvSpPr>
            <a:spLocks noGrp="1"/>
          </p:cNvSpPr>
          <p:nvPr>
            <p:ph type="body" sz="quarter" idx="19"/>
          </p:nvPr>
        </p:nvSpPr>
        <p:spPr>
          <a:xfrm>
            <a:off x="731521" y="21768307"/>
            <a:ext cx="13484470" cy="1336404"/>
          </a:xfrm>
        </p:spPr>
        <p:txBody>
          <a:bodyPr/>
          <a:lstStyle/>
          <a:p>
            <a:r>
              <a:rPr lang="en-US" dirty="0"/>
              <a:t>Hardware Connections</a:t>
            </a:r>
          </a:p>
        </p:txBody>
      </p:sp>
      <p:sp>
        <p:nvSpPr>
          <p:cNvPr id="9" name="Text Placeholder 8"/>
          <p:cNvSpPr>
            <a:spLocks noGrp="1"/>
          </p:cNvSpPr>
          <p:nvPr>
            <p:ph type="body" sz="quarter" idx="21"/>
          </p:nvPr>
        </p:nvSpPr>
        <p:spPr>
          <a:xfrm>
            <a:off x="14721840" y="5669280"/>
            <a:ext cx="14218920" cy="1219200"/>
          </a:xfrm>
        </p:spPr>
        <p:txBody>
          <a:bodyPr/>
          <a:lstStyle/>
          <a:p>
            <a:r>
              <a:rPr lang="en-US" dirty="0"/>
              <a:t>1. Microgrid EMS</a:t>
            </a:r>
          </a:p>
        </p:txBody>
      </p:sp>
      <p:sp>
        <p:nvSpPr>
          <p:cNvPr id="18" name="Text Placeholder 17"/>
          <p:cNvSpPr>
            <a:spLocks noGrp="1"/>
          </p:cNvSpPr>
          <p:nvPr>
            <p:ph type="body" sz="quarter" idx="31"/>
          </p:nvPr>
        </p:nvSpPr>
        <p:spPr>
          <a:xfrm>
            <a:off x="29446609" y="5669280"/>
            <a:ext cx="13713071" cy="1219200"/>
          </a:xfrm>
        </p:spPr>
        <p:txBody>
          <a:bodyPr/>
          <a:lstStyle/>
          <a:p>
            <a:r>
              <a:rPr lang="en-US" dirty="0"/>
              <a:t>3. Digital Relay</a:t>
            </a:r>
          </a:p>
        </p:txBody>
      </p:sp>
      <p:sp>
        <p:nvSpPr>
          <p:cNvPr id="21" name="Text Placeholder 20"/>
          <p:cNvSpPr>
            <a:spLocks noGrp="1"/>
          </p:cNvSpPr>
          <p:nvPr>
            <p:ph type="body" sz="quarter" idx="34"/>
          </p:nvPr>
        </p:nvSpPr>
        <p:spPr>
          <a:xfrm>
            <a:off x="14721840" y="26743152"/>
            <a:ext cx="28437840" cy="1219200"/>
          </a:xfrm>
        </p:spPr>
        <p:txBody>
          <a:bodyPr/>
          <a:lstStyle/>
          <a:p>
            <a:r>
              <a:rPr lang="en-US" dirty="0"/>
              <a:t>Conclusion &amp; Future Work</a:t>
            </a:r>
          </a:p>
        </p:txBody>
      </p:sp>
      <p:sp>
        <p:nvSpPr>
          <p:cNvPr id="22" name="Content Placeholder 21"/>
          <p:cNvSpPr>
            <a:spLocks noGrp="1"/>
          </p:cNvSpPr>
          <p:nvPr>
            <p:ph sz="quarter" idx="35"/>
          </p:nvPr>
        </p:nvSpPr>
        <p:spPr>
          <a:xfrm>
            <a:off x="14743054" y="28187904"/>
            <a:ext cx="28416625" cy="4170288"/>
          </a:xfrm>
          <a:solidFill>
            <a:schemeClr val="bg1">
              <a:lumMod val="95000"/>
            </a:schemeClr>
          </a:solidFill>
        </p:spPr>
        <p:txBody>
          <a:bodyPr>
            <a:normAutofit fontScale="85000" lnSpcReduction="20000"/>
          </a:bodyPr>
          <a:lstStyle/>
          <a:p>
            <a:pPr marL="0" indent="0">
              <a:buNone/>
            </a:pPr>
            <a:r>
              <a:rPr lang="en-GB" sz="3300" dirty="0"/>
              <a:t>Per the design constraints of this project. It was required to design a testbed for smart grid applications testing and validation using the RTDS. The design should include a hardware interface set for the ease of use. In addition to some simple applications for learning purposes and connections bench marking. Furthermore, advanced applications should be model to validate the testbed and afterward be used for research purposes. The first fully designed application in this project was a DC-DC buck converter using small-time step modelling. The design was simulated on </a:t>
            </a:r>
            <a:r>
              <a:rPr lang="en-GB" sz="3300" dirty="0" err="1"/>
              <a:t>Matlab</a:t>
            </a:r>
            <a:r>
              <a:rPr lang="en-GB" sz="3300" dirty="0"/>
              <a:t>/Simulink first for referencing then it was implemented using RSCAD. The next step after investigating the testbed capabilities and updating the RTDS with a neat hardware interface that makes it easier for controller’s connection and benchmarking. Several advanced applications where developed in the testbed. First, an EMS for microgrid. After modelling the microgrid with the help of RSCAD samples library and some published work. The microgrid consists of DERs such as solar panels, DG and BESS. These DERs are connected to the grid and some loads. The EMS algorithm was design in two different ways. The first method was to supply some of the loads using the solar panels and charge the BESS while the grid is connected and in islanding some of the loads will be shaded and the BESS will supply the leftover demand with the help of the PV panels. In case of any shortages in power, the DG will compensate that power shortage with commands from the centralised control with a specific amount of power generation (</a:t>
            </a:r>
            <a:r>
              <a:rPr lang="en-GB" sz="3300" dirty="0" err="1"/>
              <a:t>P</a:t>
            </a:r>
            <a:r>
              <a:rPr lang="en-GB" sz="3300" baseline="-25000" dirty="0" err="1"/>
              <a:t>ref</a:t>
            </a:r>
            <a:r>
              <a:rPr lang="en-GB" sz="3300" dirty="0"/>
              <a:t>). In the second method, instead of having a fixed discharging rate from the BESS. The commands will be send to the BESS and the DG will compensate automatically to any power shortage. In results, the second methodology shows more potential in term of fast response and BESS SOC control. </a:t>
            </a:r>
            <a:endParaRPr lang="en-US" sz="3300" dirty="0"/>
          </a:p>
          <a:p>
            <a:endParaRPr lang="en-US" dirty="0"/>
          </a:p>
        </p:txBody>
      </p:sp>
      <p:pic>
        <p:nvPicPr>
          <p:cNvPr id="105" name="Picture Placeholder 104" descr="Closeup of glass beakers" title="Sample Picture"/>
          <p:cNvPicPr>
            <a:picLocks noGrp="1" noChangeAspect="1"/>
          </p:cNvPicPr>
          <p:nvPr>
            <p:ph type="pic" sz="quarter" idx="43"/>
          </p:nvPr>
        </p:nvPicPr>
        <p:blipFill rotWithShape="1">
          <a:blip r:embed="rId2" cstate="print">
            <a:extLst>
              <a:ext uri="{28A0092B-C50C-407E-A947-70E740481C1C}">
                <a14:useLocalDpi xmlns:a14="http://schemas.microsoft.com/office/drawing/2010/main" val="0"/>
              </a:ext>
            </a:extLst>
          </a:blip>
          <a:srcRect/>
          <a:stretch/>
        </p:blipFill>
        <p:spPr/>
      </p:pic>
      <p:sp>
        <p:nvSpPr>
          <p:cNvPr id="10" name="Rectangle 2"/>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632423"/>
                </a:solidFill>
                <a:effectLst/>
                <a:latin typeface="Cambria" panose="02040503050406030204" pitchFamily="18" charset="0"/>
                <a:ea typeface="Times New Roman" panose="02020603050405020304" pitchFamily="18" charset="0"/>
                <a:cs typeface="Times New Roman" panose="02020603050405020304" pitchFamily="18" charset="0"/>
              </a:rPr>
              <a:t>Design of a Test-Bed for Real Time Testing and Validation of Smart Grid Devices and Algorithms at QU</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Content Placeholder 12"/>
          <p:cNvSpPr>
            <a:spLocks noGrp="1"/>
          </p:cNvSpPr>
          <p:nvPr>
            <p:ph sz="quarter" idx="26"/>
          </p:nvPr>
        </p:nvSpPr>
        <p:spPr>
          <a:xfrm>
            <a:off x="731521" y="23270970"/>
            <a:ext cx="13484470" cy="9087223"/>
          </a:xfrm>
          <a:solidFill>
            <a:schemeClr val="bg1">
              <a:lumMod val="95000"/>
            </a:schemeClr>
          </a:solidFill>
          <a:ln>
            <a:noFill/>
          </a:ln>
        </p:spPr>
        <p:txBody>
          <a:bodyPr/>
          <a:lstStyle/>
          <a:p>
            <a:r>
              <a:rPr lang="en-US" sz="2800" dirty="0"/>
              <a:t>The front panel of the RTDS was designed and fixated as seen in figure 1 below:</a:t>
            </a:r>
          </a:p>
          <a:p>
            <a:endParaRPr lang="en-US" dirty="0"/>
          </a:p>
          <a:p>
            <a:endParaRPr lang="en-US" dirty="0"/>
          </a:p>
          <a:p>
            <a:endParaRPr lang="en-US" dirty="0"/>
          </a:p>
          <a:p>
            <a:pPr marL="0" indent="0">
              <a:buNone/>
            </a:pPr>
            <a:endParaRPr lang="en-US" dirty="0"/>
          </a:p>
          <a:p>
            <a:pPr marL="0" indent="0">
              <a:buNone/>
            </a:pPr>
            <a:endParaRPr lang="en-US" dirty="0"/>
          </a:p>
          <a:p>
            <a:r>
              <a:rPr lang="en-US" sz="2800" dirty="0"/>
              <a:t>Connections between RTDS &amp; controllers was established as follows: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0" name="Picture 29"/>
          <p:cNvPicPr/>
          <p:nvPr/>
        </p:nvPicPr>
        <p:blipFill>
          <a:blip r:embed="rId3">
            <a:extLst>
              <a:ext uri="{28A0092B-C50C-407E-A947-70E740481C1C}">
                <a14:useLocalDpi xmlns:a14="http://schemas.microsoft.com/office/drawing/2010/main" val="0"/>
              </a:ext>
            </a:extLst>
          </a:blip>
          <a:stretch>
            <a:fillRect/>
          </a:stretch>
        </p:blipFill>
        <p:spPr>
          <a:xfrm>
            <a:off x="938988" y="24049855"/>
            <a:ext cx="13028471" cy="2576610"/>
          </a:xfrm>
          <a:prstGeom prst="rect">
            <a:avLst/>
          </a:prstGeom>
        </p:spPr>
      </p:pic>
      <p:pic>
        <p:nvPicPr>
          <p:cNvPr id="37" name="Picture 36" descr="C:\Users\khalid\Desktop\Hardware Interface\DSC_656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7251" y="28189317"/>
            <a:ext cx="4080208" cy="3678427"/>
          </a:xfrm>
          <a:prstGeom prst="rect">
            <a:avLst/>
          </a:prstGeom>
          <a:noFill/>
          <a:ln>
            <a:noFill/>
          </a:ln>
        </p:spPr>
      </p:pic>
      <p:pic>
        <p:nvPicPr>
          <p:cNvPr id="38" name="Picture 3" descr="DSC_65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5292" y="28187904"/>
            <a:ext cx="4064492" cy="36798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id:570202D5-5D3B-4F95-AA14-DA3520A1561C"/>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938988" y="28175437"/>
            <a:ext cx="4468837" cy="3654907"/>
          </a:xfrm>
          <a:prstGeom prst="rect">
            <a:avLst/>
          </a:prstGeom>
          <a:noFill/>
          <a:ln>
            <a:noFill/>
          </a:ln>
        </p:spPr>
      </p:pic>
      <p:sp>
        <p:nvSpPr>
          <p:cNvPr id="20" name="Content Placeholder 19"/>
          <p:cNvSpPr>
            <a:spLocks noGrp="1"/>
          </p:cNvSpPr>
          <p:nvPr>
            <p:ph sz="quarter" idx="27"/>
          </p:nvPr>
        </p:nvSpPr>
        <p:spPr>
          <a:xfrm>
            <a:off x="14721840" y="7114032"/>
            <a:ext cx="14218920" cy="19403568"/>
          </a:xfrm>
          <a:solidFill>
            <a:schemeClr val="bg1">
              <a:lumMod val="95000"/>
            </a:schemeClr>
          </a:solidFill>
        </p:spPr>
        <p:txBody>
          <a:bodyPr/>
          <a:lstStyle/>
          <a:p>
            <a:r>
              <a:rPr lang="en-GB" sz="2800" dirty="0"/>
              <a:t>An EMS for the microgrid was modelled in the RTDS (figure 5). as the first advanced application. The microgrid that is considered consists of renewable energy sources, battery storage system, diesel generators (DG), controllable loads. This combination will offer a variety of scenarios that could be used experimenting, testing and validating EMS for microgrids.</a:t>
            </a:r>
          </a:p>
          <a:p>
            <a:pPr marL="0" indent="0">
              <a:buNone/>
            </a:pPr>
            <a:endParaRPr lang="en-GB" sz="3000" dirty="0"/>
          </a:p>
          <a:p>
            <a:endParaRPr lang="en-GB" sz="1100" dirty="0"/>
          </a:p>
          <a:p>
            <a:endParaRPr lang="en-GB" dirty="0"/>
          </a:p>
          <a:p>
            <a:endParaRPr lang="en-GB" dirty="0"/>
          </a:p>
          <a:p>
            <a:endParaRPr lang="en-GB" dirty="0"/>
          </a:p>
          <a:p>
            <a:pPr marL="0" indent="0" algn="ctr">
              <a:buNone/>
            </a:pPr>
            <a:endParaRPr lang="en-GB" sz="2000" dirty="0"/>
          </a:p>
          <a:p>
            <a:endParaRPr lang="en-GB" dirty="0"/>
          </a:p>
          <a:p>
            <a:endParaRPr lang="en-GB" dirty="0"/>
          </a:p>
          <a:p>
            <a:endParaRPr lang="en-GB" dirty="0"/>
          </a:p>
          <a:p>
            <a:endParaRPr lang="en-GB" dirty="0"/>
          </a:p>
          <a:p>
            <a:pPr marL="0" indent="0">
              <a:buNone/>
            </a:pPr>
            <a:endParaRPr lang="en-GB" sz="2000" dirty="0"/>
          </a:p>
          <a:p>
            <a:endParaRPr lang="en-GB" sz="2000" dirty="0"/>
          </a:p>
          <a:p>
            <a:r>
              <a:rPr lang="en-GB" sz="2000" dirty="0"/>
              <a:t>Table 1 shows the scenarios checked through the EMS.</a:t>
            </a:r>
          </a:p>
          <a:p>
            <a:pPr marL="0" indent="0">
              <a:buNone/>
            </a:pPr>
            <a:endParaRPr lang="en-US" sz="2400" dirty="0"/>
          </a:p>
          <a:p>
            <a:pPr marL="0" indent="0">
              <a:buNone/>
            </a:pPr>
            <a:endParaRPr lang="en-US" sz="2500" dirty="0"/>
          </a:p>
          <a:p>
            <a:endParaRPr lang="en-US" dirty="0"/>
          </a:p>
          <a:p>
            <a:endParaRPr lang="en-US" dirty="0"/>
          </a:p>
          <a:p>
            <a:endParaRPr lang="en-US" dirty="0"/>
          </a:p>
          <a:p>
            <a:endParaRPr lang="en-US" dirty="0"/>
          </a:p>
          <a:p>
            <a:endParaRPr lang="en-US" dirty="0"/>
          </a:p>
        </p:txBody>
      </p:sp>
      <p:graphicFrame>
        <p:nvGraphicFramePr>
          <p:cNvPr id="51" name="Table 50"/>
          <p:cNvGraphicFramePr>
            <a:graphicFrameLocks noGrp="1"/>
          </p:cNvGraphicFramePr>
          <p:nvPr>
            <p:extLst>
              <p:ext uri="{D42A27DB-BD31-4B8C-83A1-F6EECF244321}">
                <p14:modId xmlns:p14="http://schemas.microsoft.com/office/powerpoint/2010/main" val="879756625"/>
              </p:ext>
            </p:extLst>
          </p:nvPr>
        </p:nvGraphicFramePr>
        <p:xfrm>
          <a:off x="14883522" y="17140857"/>
          <a:ext cx="6903703" cy="3397646"/>
        </p:xfrm>
        <a:graphic>
          <a:graphicData uri="http://schemas.openxmlformats.org/drawingml/2006/table">
            <a:tbl>
              <a:tblPr firstRow="1" firstCol="1" bandRow="1">
                <a:tableStyleId>{69012ECD-51FC-41F1-AA8D-1B2483CD663E}</a:tableStyleId>
              </a:tblPr>
              <a:tblGrid>
                <a:gridCol w="1165123">
                  <a:extLst>
                    <a:ext uri="{9D8B030D-6E8A-4147-A177-3AD203B41FA5}">
                      <a16:colId xmlns:a16="http://schemas.microsoft.com/office/drawing/2014/main" val="209452974"/>
                    </a:ext>
                  </a:extLst>
                </a:gridCol>
                <a:gridCol w="1068393">
                  <a:extLst>
                    <a:ext uri="{9D8B030D-6E8A-4147-A177-3AD203B41FA5}">
                      <a16:colId xmlns:a16="http://schemas.microsoft.com/office/drawing/2014/main" val="1453124209"/>
                    </a:ext>
                  </a:extLst>
                </a:gridCol>
                <a:gridCol w="711416">
                  <a:extLst>
                    <a:ext uri="{9D8B030D-6E8A-4147-A177-3AD203B41FA5}">
                      <a16:colId xmlns:a16="http://schemas.microsoft.com/office/drawing/2014/main" val="2564278912"/>
                    </a:ext>
                  </a:extLst>
                </a:gridCol>
                <a:gridCol w="1246002">
                  <a:extLst>
                    <a:ext uri="{9D8B030D-6E8A-4147-A177-3AD203B41FA5}">
                      <a16:colId xmlns:a16="http://schemas.microsoft.com/office/drawing/2014/main" val="1716114424"/>
                    </a:ext>
                  </a:extLst>
                </a:gridCol>
                <a:gridCol w="751150">
                  <a:extLst>
                    <a:ext uri="{9D8B030D-6E8A-4147-A177-3AD203B41FA5}">
                      <a16:colId xmlns:a16="http://schemas.microsoft.com/office/drawing/2014/main" val="3133241714"/>
                    </a:ext>
                  </a:extLst>
                </a:gridCol>
                <a:gridCol w="973495">
                  <a:extLst>
                    <a:ext uri="{9D8B030D-6E8A-4147-A177-3AD203B41FA5}">
                      <a16:colId xmlns:a16="http://schemas.microsoft.com/office/drawing/2014/main" val="382481851"/>
                    </a:ext>
                  </a:extLst>
                </a:gridCol>
                <a:gridCol w="988124">
                  <a:extLst>
                    <a:ext uri="{9D8B030D-6E8A-4147-A177-3AD203B41FA5}">
                      <a16:colId xmlns:a16="http://schemas.microsoft.com/office/drawing/2014/main" val="3748153946"/>
                    </a:ext>
                  </a:extLst>
                </a:gridCol>
              </a:tblGrid>
              <a:tr h="264947">
                <a:tc rowSpan="2">
                  <a:txBody>
                    <a:bodyPr/>
                    <a:lstStyle/>
                    <a:p>
                      <a:pPr marL="0" marR="0" algn="ctr">
                        <a:lnSpc>
                          <a:spcPct val="150000"/>
                        </a:lnSpc>
                        <a:spcBef>
                          <a:spcPts val="0"/>
                        </a:spcBef>
                        <a:spcAft>
                          <a:spcPts val="600"/>
                        </a:spcAft>
                      </a:pP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tcPr>
                </a:tc>
                <a:tc rowSpan="2">
                  <a:txBody>
                    <a:bodyPr/>
                    <a:lstStyle/>
                    <a:p>
                      <a:pPr marL="0" marR="0" algn="ctr">
                        <a:lnSpc>
                          <a:spcPct val="150000"/>
                        </a:lnSpc>
                        <a:spcBef>
                          <a:spcPts val="0"/>
                        </a:spcBef>
                        <a:spcAft>
                          <a:spcPts val="600"/>
                        </a:spcAft>
                      </a:pPr>
                      <a:r>
                        <a:rPr lang="en-US" sz="1200" dirty="0">
                          <a:effectLst/>
                        </a:rPr>
                        <a:t>Utility Power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lnSpc>
                          <a:spcPct val="150000"/>
                        </a:lnSpc>
                        <a:spcBef>
                          <a:spcPts val="0"/>
                        </a:spcBef>
                        <a:spcAft>
                          <a:spcPts val="600"/>
                        </a:spcAft>
                      </a:pPr>
                      <a:r>
                        <a:rPr lang="en-US" sz="1200" dirty="0">
                          <a:effectLst/>
                        </a:rPr>
                        <a:t>Load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50000"/>
                        </a:lnSpc>
                        <a:spcBef>
                          <a:spcPts val="0"/>
                        </a:spcBef>
                        <a:spcAft>
                          <a:spcPts val="600"/>
                        </a:spcAft>
                      </a:pPr>
                      <a:r>
                        <a:rPr lang="en-US" sz="1100">
                          <a:effectLst/>
                        </a:rPr>
                        <a:t>Battery </a:t>
                      </a:r>
                      <a:endPar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50000"/>
                        </a:lnSpc>
                        <a:spcBef>
                          <a:spcPts val="0"/>
                        </a:spcBef>
                        <a:spcAft>
                          <a:spcPts val="600"/>
                        </a:spcAft>
                      </a:pPr>
                      <a:r>
                        <a:rPr lang="en-US" sz="1200" dirty="0">
                          <a:effectLst/>
                        </a:rPr>
                        <a:t>Diesel Gen.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lnSpc>
                          <a:spcPct val="150000"/>
                        </a:lnSpc>
                        <a:spcBef>
                          <a:spcPts val="0"/>
                        </a:spcBef>
                        <a:spcAft>
                          <a:spcPts val="600"/>
                        </a:spcAft>
                      </a:pPr>
                      <a:r>
                        <a:rPr lang="en-US" sz="1200" dirty="0">
                          <a:effectLst/>
                        </a:rPr>
                        <a:t>Solar Power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0680007"/>
                  </a:ext>
                </a:extLst>
              </a:tr>
              <a:tr h="6847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600"/>
                        </a:spcAft>
                      </a:pPr>
                      <a:r>
                        <a:rPr lang="en-US" sz="1200" b="1" dirty="0">
                          <a:solidFill>
                            <a:schemeClr val="bg1"/>
                          </a:solidFill>
                          <a:effectLst/>
                        </a:rPr>
                        <a:t>SOC (%)</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b="1" dirty="0">
                          <a:solidFill>
                            <a:schemeClr val="bg1"/>
                          </a:solidFill>
                          <a:effectLst/>
                        </a:rPr>
                        <a:t>Power (MWh)</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93854114"/>
                  </a:ext>
                </a:extLst>
              </a:tr>
              <a:tr h="331453">
                <a:tc>
                  <a:txBody>
                    <a:bodyPr/>
                    <a:lstStyle/>
                    <a:p>
                      <a:pPr marL="0" marR="0" algn="ctr">
                        <a:lnSpc>
                          <a:spcPct val="150000"/>
                        </a:lnSpc>
                        <a:spcBef>
                          <a:spcPts val="0"/>
                        </a:spcBef>
                        <a:spcAft>
                          <a:spcPts val="600"/>
                        </a:spcAft>
                      </a:pPr>
                      <a:r>
                        <a:rPr lang="en-US" sz="1200" dirty="0">
                          <a:solidFill>
                            <a:schemeClr val="bg1"/>
                          </a:solidFill>
                          <a:effectLst/>
                        </a:rPr>
                        <a:t>#1</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dirty="0">
                          <a:effectLst/>
                        </a:rPr>
                        <a:t>-13.26</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+10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64869447"/>
                  </a:ext>
                </a:extLst>
              </a:tr>
              <a:tr h="459265">
                <a:tc>
                  <a:txBody>
                    <a:bodyPr/>
                    <a:lstStyle/>
                    <a:p>
                      <a:pPr marL="0" marR="0" algn="ctr">
                        <a:lnSpc>
                          <a:spcPct val="150000"/>
                        </a:lnSpc>
                        <a:spcBef>
                          <a:spcPts val="0"/>
                        </a:spcBef>
                        <a:spcAft>
                          <a:spcPts val="600"/>
                        </a:spcAft>
                      </a:pPr>
                      <a:r>
                        <a:rPr lang="en-US" sz="1200" dirty="0">
                          <a:solidFill>
                            <a:schemeClr val="bg1"/>
                          </a:solidFill>
                          <a:effectLst/>
                        </a:rPr>
                        <a:t>#2</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dirty="0">
                          <a:effectLst/>
                        </a:rPr>
                        <a:t>-8.26</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dirty="0">
                          <a:effectLst/>
                        </a:rPr>
                        <a:t>+10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More than 90%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7209034"/>
                  </a:ext>
                </a:extLst>
              </a:tr>
              <a:tr h="331453">
                <a:tc>
                  <a:txBody>
                    <a:bodyPr/>
                    <a:lstStyle/>
                    <a:p>
                      <a:pPr marL="0" marR="0" algn="ctr">
                        <a:lnSpc>
                          <a:spcPct val="150000"/>
                        </a:lnSpc>
                        <a:spcBef>
                          <a:spcPts val="0"/>
                        </a:spcBef>
                        <a:spcAft>
                          <a:spcPts val="600"/>
                        </a:spcAft>
                      </a:pPr>
                      <a:r>
                        <a:rPr lang="en-US" sz="1200" dirty="0">
                          <a:solidFill>
                            <a:schemeClr val="bg1"/>
                          </a:solidFill>
                          <a:effectLst/>
                        </a:rPr>
                        <a:t>#3</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dirty="0">
                          <a:effectLst/>
                        </a:rPr>
                        <a:t>+5</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-0.37</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7148100"/>
                  </a:ext>
                </a:extLst>
              </a:tr>
              <a:tr h="331453">
                <a:tc>
                  <a:txBody>
                    <a:bodyPr/>
                    <a:lstStyle/>
                    <a:p>
                      <a:pPr marL="0" marR="0" algn="ctr">
                        <a:lnSpc>
                          <a:spcPct val="150000"/>
                        </a:lnSpc>
                        <a:spcBef>
                          <a:spcPts val="0"/>
                        </a:spcBef>
                        <a:spcAft>
                          <a:spcPts val="600"/>
                        </a:spcAft>
                      </a:pPr>
                      <a:r>
                        <a:rPr lang="en-US" sz="1200" dirty="0">
                          <a:solidFill>
                            <a:schemeClr val="bg1"/>
                          </a:solidFill>
                          <a:effectLst/>
                        </a:rPr>
                        <a:t>#4</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dirty="0">
                          <a:effectLst/>
                        </a:rPr>
                        <a:t>+5</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-3.26</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29996"/>
                  </a:ext>
                </a:extLst>
              </a:tr>
              <a:tr h="331453">
                <a:tc>
                  <a:txBody>
                    <a:bodyPr/>
                    <a:lstStyle/>
                    <a:p>
                      <a:pPr marL="0" marR="0" algn="ctr">
                        <a:lnSpc>
                          <a:spcPct val="150000"/>
                        </a:lnSpc>
                        <a:spcBef>
                          <a:spcPts val="0"/>
                        </a:spcBef>
                        <a:spcAft>
                          <a:spcPts val="600"/>
                        </a:spcAft>
                      </a:pPr>
                      <a:r>
                        <a:rPr lang="en-US" sz="1200" dirty="0">
                          <a:solidFill>
                            <a:schemeClr val="bg1"/>
                          </a:solidFill>
                          <a:effectLst/>
                        </a:rPr>
                        <a:t>#5</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30% to 90%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-1</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-2.74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-1.26</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348488"/>
                  </a:ext>
                </a:extLst>
              </a:tr>
              <a:tr h="331453">
                <a:tc>
                  <a:txBody>
                    <a:bodyPr/>
                    <a:lstStyle/>
                    <a:p>
                      <a:pPr marL="0" marR="0" algn="ctr">
                        <a:lnSpc>
                          <a:spcPct val="150000"/>
                        </a:lnSpc>
                        <a:spcBef>
                          <a:spcPts val="0"/>
                        </a:spcBef>
                        <a:spcAft>
                          <a:spcPts val="600"/>
                        </a:spcAft>
                      </a:pPr>
                      <a:r>
                        <a:rPr lang="en-US" sz="1200" dirty="0">
                          <a:solidFill>
                            <a:schemeClr val="bg1"/>
                          </a:solidFill>
                          <a:effectLst/>
                        </a:rPr>
                        <a:t>#6</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30% to 90%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-2.5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-2.5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275070"/>
                  </a:ext>
                </a:extLst>
              </a:tr>
              <a:tr h="331453">
                <a:tc>
                  <a:txBody>
                    <a:bodyPr/>
                    <a:lstStyle/>
                    <a:p>
                      <a:pPr marL="0" marR="0" algn="ctr">
                        <a:lnSpc>
                          <a:spcPct val="150000"/>
                        </a:lnSpc>
                        <a:spcBef>
                          <a:spcPts val="0"/>
                        </a:spcBef>
                        <a:spcAft>
                          <a:spcPts val="600"/>
                        </a:spcAft>
                      </a:pPr>
                      <a:r>
                        <a:rPr lang="en-US" sz="1200" dirty="0">
                          <a:solidFill>
                            <a:schemeClr val="bg1"/>
                          </a:solidFill>
                          <a:effectLst/>
                        </a:rPr>
                        <a:t>#7</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Less than 30%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-3.26</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665657"/>
                  </a:ext>
                </a:extLst>
              </a:tr>
            </a:tbl>
          </a:graphicData>
        </a:graphic>
      </p:graphicFrame>
      <p:sp>
        <p:nvSpPr>
          <p:cNvPr id="65" name="TextBox 64"/>
          <p:cNvSpPr txBox="1"/>
          <p:nvPr/>
        </p:nvSpPr>
        <p:spPr>
          <a:xfrm rot="2445904">
            <a:off x="15150080" y="17301761"/>
            <a:ext cx="1053997" cy="346249"/>
          </a:xfrm>
          <a:prstGeom prst="rect">
            <a:avLst/>
          </a:prstGeom>
          <a:noFill/>
        </p:spPr>
        <p:txBody>
          <a:bodyPr wrap="square" rtlCol="0">
            <a:spAutoFit/>
          </a:bodyPr>
          <a:lstStyle/>
          <a:p>
            <a:pPr algn="ctr" defTabSz="4389120">
              <a:lnSpc>
                <a:spcPct val="150000"/>
              </a:lnSpc>
              <a:spcAft>
                <a:spcPts val="600"/>
              </a:spcAft>
            </a:pPr>
            <a:r>
              <a:rPr lang="en-GB" sz="1100" b="1" dirty="0">
                <a:solidFill>
                  <a:schemeClr val="bg1"/>
                </a:solidFill>
              </a:rPr>
              <a:t>Component</a:t>
            </a:r>
            <a:endParaRPr lang="en-US" sz="1100" b="1" dirty="0" err="1">
              <a:solidFill>
                <a:schemeClr val="bg1"/>
              </a:solidFill>
            </a:endParaRPr>
          </a:p>
        </p:txBody>
      </p:sp>
      <p:sp>
        <p:nvSpPr>
          <p:cNvPr id="66" name="TextBox 65"/>
          <p:cNvSpPr txBox="1"/>
          <p:nvPr/>
        </p:nvSpPr>
        <p:spPr>
          <a:xfrm rot="2448553">
            <a:off x="15003788" y="17553150"/>
            <a:ext cx="815361" cy="323165"/>
          </a:xfrm>
          <a:prstGeom prst="rect">
            <a:avLst/>
          </a:prstGeom>
          <a:noFill/>
        </p:spPr>
        <p:txBody>
          <a:bodyPr wrap="square" rtlCol="0">
            <a:spAutoFit/>
          </a:bodyPr>
          <a:lstStyle/>
          <a:p>
            <a:pPr lvl="0" algn="ctr" defTabSz="4389120">
              <a:lnSpc>
                <a:spcPct val="150000"/>
              </a:lnSpc>
              <a:spcAft>
                <a:spcPts val="600"/>
              </a:spcAft>
            </a:pPr>
            <a:r>
              <a:rPr lang="en-GB" sz="1000" b="1" dirty="0">
                <a:solidFill>
                  <a:prstClr val="white"/>
                </a:solidFill>
              </a:rPr>
              <a:t>Scenario</a:t>
            </a:r>
            <a:endParaRPr lang="en-US"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4077617808"/>
              </p:ext>
            </p:extLst>
          </p:nvPr>
        </p:nvGraphicFramePr>
        <p:xfrm>
          <a:off x="22168361" y="17147481"/>
          <a:ext cx="6579211" cy="3397646"/>
        </p:xfrm>
        <a:graphic>
          <a:graphicData uri="http://schemas.openxmlformats.org/drawingml/2006/table">
            <a:tbl>
              <a:tblPr firstRow="1" firstCol="1" bandRow="1">
                <a:tableStyleId>{69012ECD-51FC-41F1-AA8D-1B2483CD663E}</a:tableStyleId>
              </a:tblPr>
              <a:tblGrid>
                <a:gridCol w="1110310">
                  <a:extLst>
                    <a:ext uri="{9D8B030D-6E8A-4147-A177-3AD203B41FA5}">
                      <a16:colId xmlns:a16="http://schemas.microsoft.com/office/drawing/2014/main" val="2912582899"/>
                    </a:ext>
                  </a:extLst>
                </a:gridCol>
                <a:gridCol w="997593">
                  <a:extLst>
                    <a:ext uri="{9D8B030D-6E8A-4147-A177-3AD203B41FA5}">
                      <a16:colId xmlns:a16="http://schemas.microsoft.com/office/drawing/2014/main" val="3229995532"/>
                    </a:ext>
                  </a:extLst>
                </a:gridCol>
                <a:gridCol w="675520">
                  <a:extLst>
                    <a:ext uri="{9D8B030D-6E8A-4147-A177-3AD203B41FA5}">
                      <a16:colId xmlns:a16="http://schemas.microsoft.com/office/drawing/2014/main" val="2907495489"/>
                    </a:ext>
                  </a:extLst>
                </a:gridCol>
                <a:gridCol w="1210802">
                  <a:extLst>
                    <a:ext uri="{9D8B030D-6E8A-4147-A177-3AD203B41FA5}">
                      <a16:colId xmlns:a16="http://schemas.microsoft.com/office/drawing/2014/main" val="717453032"/>
                    </a:ext>
                  </a:extLst>
                </a:gridCol>
                <a:gridCol w="715642">
                  <a:extLst>
                    <a:ext uri="{9D8B030D-6E8A-4147-A177-3AD203B41FA5}">
                      <a16:colId xmlns:a16="http://schemas.microsoft.com/office/drawing/2014/main" val="975415393"/>
                    </a:ext>
                  </a:extLst>
                </a:gridCol>
                <a:gridCol w="927095">
                  <a:extLst>
                    <a:ext uri="{9D8B030D-6E8A-4147-A177-3AD203B41FA5}">
                      <a16:colId xmlns:a16="http://schemas.microsoft.com/office/drawing/2014/main" val="4023409027"/>
                    </a:ext>
                  </a:extLst>
                </a:gridCol>
                <a:gridCol w="942249">
                  <a:extLst>
                    <a:ext uri="{9D8B030D-6E8A-4147-A177-3AD203B41FA5}">
                      <a16:colId xmlns:a16="http://schemas.microsoft.com/office/drawing/2014/main" val="4266254741"/>
                    </a:ext>
                  </a:extLst>
                </a:gridCol>
              </a:tblGrid>
              <a:tr h="379523">
                <a:tc rowSpan="2">
                  <a:txBody>
                    <a:bodyPr/>
                    <a:lstStyle/>
                    <a:p>
                      <a:pPr marL="0" marR="0" algn="ctr">
                        <a:lnSpc>
                          <a:spcPct val="150000"/>
                        </a:lnSpc>
                        <a:spcBef>
                          <a:spcPts val="0"/>
                        </a:spcBef>
                        <a:spcAft>
                          <a:spcPts val="600"/>
                        </a:spcAft>
                      </a:pPr>
                      <a:endParaRPr lang="en-US" sz="1050" dirty="0">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tcPr>
                </a:tc>
                <a:tc rowSpan="2">
                  <a:txBody>
                    <a:bodyPr/>
                    <a:lstStyle/>
                    <a:p>
                      <a:pPr marL="0" marR="0" algn="ctr">
                        <a:lnSpc>
                          <a:spcPct val="150000"/>
                        </a:lnSpc>
                        <a:spcBef>
                          <a:spcPts val="0"/>
                        </a:spcBef>
                        <a:spcAft>
                          <a:spcPts val="600"/>
                        </a:spcAft>
                      </a:pPr>
                      <a:r>
                        <a:rPr lang="en-US" sz="1200" dirty="0">
                          <a:effectLst/>
                        </a:rPr>
                        <a:t>Utility Power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lnSpc>
                          <a:spcPct val="150000"/>
                        </a:lnSpc>
                        <a:spcBef>
                          <a:spcPts val="0"/>
                        </a:spcBef>
                        <a:spcAft>
                          <a:spcPts val="600"/>
                        </a:spcAft>
                      </a:pPr>
                      <a:r>
                        <a:rPr lang="en-US" sz="1200" dirty="0">
                          <a:effectLst/>
                        </a:rPr>
                        <a:t>Load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50000"/>
                        </a:lnSpc>
                        <a:spcBef>
                          <a:spcPts val="0"/>
                        </a:spcBef>
                        <a:spcAft>
                          <a:spcPts val="600"/>
                        </a:spcAft>
                      </a:pPr>
                      <a:r>
                        <a:rPr lang="en-US" sz="1200">
                          <a:effectLst/>
                        </a:rPr>
                        <a:t>Battery </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50000"/>
                        </a:lnSpc>
                        <a:spcBef>
                          <a:spcPts val="0"/>
                        </a:spcBef>
                        <a:spcAft>
                          <a:spcPts val="600"/>
                        </a:spcAft>
                      </a:pPr>
                      <a:r>
                        <a:rPr lang="en-US" sz="1200" dirty="0">
                          <a:effectLst/>
                        </a:rPr>
                        <a:t>Diesel Gen.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lnSpc>
                          <a:spcPct val="150000"/>
                        </a:lnSpc>
                        <a:spcBef>
                          <a:spcPts val="0"/>
                        </a:spcBef>
                        <a:spcAft>
                          <a:spcPts val="600"/>
                        </a:spcAft>
                      </a:pPr>
                      <a:r>
                        <a:rPr lang="en-US" sz="1200" dirty="0">
                          <a:effectLst/>
                        </a:rPr>
                        <a:t>Solar Power (MW)</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0768832"/>
                  </a:ext>
                </a:extLst>
              </a:tr>
              <a:tr h="71749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600"/>
                        </a:spcAft>
                      </a:pPr>
                      <a:r>
                        <a:rPr lang="en-US" sz="1200" b="1" dirty="0">
                          <a:solidFill>
                            <a:schemeClr val="bg1"/>
                          </a:solidFill>
                          <a:effectLst/>
                        </a:rPr>
                        <a:t>SOC (%)</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b="1" dirty="0">
                          <a:solidFill>
                            <a:schemeClr val="bg1"/>
                          </a:solidFill>
                          <a:effectLst/>
                        </a:rPr>
                        <a:t>Power (MWh)</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3385125"/>
                  </a:ext>
                </a:extLst>
              </a:tr>
              <a:tr h="347320">
                <a:tc>
                  <a:txBody>
                    <a:bodyPr/>
                    <a:lstStyle/>
                    <a:p>
                      <a:pPr marL="0" marR="0" algn="ctr">
                        <a:lnSpc>
                          <a:spcPct val="150000"/>
                        </a:lnSpc>
                        <a:spcBef>
                          <a:spcPts val="0"/>
                        </a:spcBef>
                        <a:spcAft>
                          <a:spcPts val="600"/>
                        </a:spcAft>
                      </a:pPr>
                      <a:r>
                        <a:rPr lang="en-US" sz="1200" dirty="0">
                          <a:solidFill>
                            <a:schemeClr val="bg1"/>
                          </a:solidFill>
                          <a:effectLst/>
                        </a:rPr>
                        <a:t>#1</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dirty="0">
                          <a:effectLst/>
                        </a:rPr>
                        <a:t>-4.26</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+10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+4</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07201031"/>
                  </a:ext>
                </a:extLst>
              </a:tr>
              <a:tr h="455674">
                <a:tc>
                  <a:txBody>
                    <a:bodyPr/>
                    <a:lstStyle/>
                    <a:p>
                      <a:pPr marL="0" marR="0" algn="ctr">
                        <a:lnSpc>
                          <a:spcPct val="150000"/>
                        </a:lnSpc>
                        <a:spcBef>
                          <a:spcPts val="0"/>
                        </a:spcBef>
                        <a:spcAft>
                          <a:spcPts val="600"/>
                        </a:spcAft>
                      </a:pPr>
                      <a:r>
                        <a:rPr lang="en-US" sz="1200" dirty="0">
                          <a:solidFill>
                            <a:schemeClr val="bg1"/>
                          </a:solidFill>
                          <a:effectLst/>
                        </a:rPr>
                        <a:t>#2</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-8.26</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+10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More than 90%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6235152"/>
                  </a:ext>
                </a:extLst>
              </a:tr>
              <a:tr h="347320">
                <a:tc>
                  <a:txBody>
                    <a:bodyPr/>
                    <a:lstStyle/>
                    <a:p>
                      <a:pPr marL="0" marR="0" algn="ctr">
                        <a:lnSpc>
                          <a:spcPct val="150000"/>
                        </a:lnSpc>
                        <a:spcBef>
                          <a:spcPts val="0"/>
                        </a:spcBef>
                        <a:spcAft>
                          <a:spcPts val="600"/>
                        </a:spcAft>
                      </a:pPr>
                      <a:r>
                        <a:rPr lang="en-US" sz="1200" dirty="0">
                          <a:solidFill>
                            <a:schemeClr val="bg1"/>
                          </a:solidFill>
                          <a:effectLst/>
                        </a:rPr>
                        <a:t>#3</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-3.26</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4736102"/>
                  </a:ext>
                </a:extLst>
              </a:tr>
              <a:tr h="347320">
                <a:tc>
                  <a:txBody>
                    <a:bodyPr/>
                    <a:lstStyle/>
                    <a:p>
                      <a:pPr marL="0" marR="0" algn="ctr">
                        <a:lnSpc>
                          <a:spcPct val="150000"/>
                        </a:lnSpc>
                        <a:spcBef>
                          <a:spcPts val="0"/>
                        </a:spcBef>
                        <a:spcAft>
                          <a:spcPts val="600"/>
                        </a:spcAft>
                      </a:pPr>
                      <a:r>
                        <a:rPr lang="en-US" sz="1200" dirty="0">
                          <a:solidFill>
                            <a:schemeClr val="bg1"/>
                          </a:solidFill>
                          <a:effectLst/>
                        </a:rPr>
                        <a:t>#4</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-0.5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-0.5</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563513"/>
                  </a:ext>
                </a:extLst>
              </a:tr>
              <a:tr h="347320">
                <a:tc>
                  <a:txBody>
                    <a:bodyPr/>
                    <a:lstStyle/>
                    <a:p>
                      <a:pPr marL="0" marR="0" algn="ctr">
                        <a:lnSpc>
                          <a:spcPct val="150000"/>
                        </a:lnSpc>
                        <a:spcBef>
                          <a:spcPts val="0"/>
                        </a:spcBef>
                        <a:spcAft>
                          <a:spcPts val="600"/>
                        </a:spcAft>
                      </a:pPr>
                      <a:r>
                        <a:rPr lang="en-US" sz="1200" dirty="0">
                          <a:solidFill>
                            <a:schemeClr val="bg1"/>
                          </a:solidFill>
                          <a:effectLst/>
                        </a:rPr>
                        <a:t>#5</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30% to 90%</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-4</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943181"/>
                  </a:ext>
                </a:extLst>
              </a:tr>
              <a:tr h="455674">
                <a:tc>
                  <a:txBody>
                    <a:bodyPr/>
                    <a:lstStyle/>
                    <a:p>
                      <a:pPr marL="0" marR="0" algn="ctr">
                        <a:lnSpc>
                          <a:spcPct val="150000"/>
                        </a:lnSpc>
                        <a:spcBef>
                          <a:spcPts val="0"/>
                        </a:spcBef>
                        <a:spcAft>
                          <a:spcPts val="600"/>
                        </a:spcAft>
                      </a:pPr>
                      <a:r>
                        <a:rPr lang="en-US" sz="1200" dirty="0">
                          <a:solidFill>
                            <a:schemeClr val="bg1"/>
                          </a:solidFill>
                          <a:effectLst/>
                        </a:rPr>
                        <a:t>#6</a:t>
                      </a:r>
                      <a:endPar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50000"/>
                        </a:lnSpc>
                        <a:spcBef>
                          <a:spcPts val="0"/>
                        </a:spcBef>
                        <a:spcAft>
                          <a:spcPts val="600"/>
                        </a:spcAft>
                      </a:pPr>
                      <a:r>
                        <a:rPr lang="en-US" sz="1200" dirty="0">
                          <a:effectLst/>
                        </a:rPr>
                        <a:t>̶</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600"/>
                        </a:spcAft>
                      </a:pPr>
                      <a:r>
                        <a:rPr lang="en-US" sz="1200">
                          <a:effectLst/>
                        </a:rPr>
                        <a:t>+5</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Less than 30%</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a:effectLst/>
                        </a:rPr>
                        <a:t>-3.26</a:t>
                      </a:r>
                      <a:endParaRPr lang="en-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600"/>
                        </a:spcAft>
                      </a:pPr>
                      <a:r>
                        <a:rPr lang="en-US" sz="1200" dirty="0">
                          <a:effectLst/>
                        </a:rPr>
                        <a:t>-1.74</a:t>
                      </a:r>
                      <a:endParaRPr lang="en-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329365"/>
                  </a:ext>
                </a:extLst>
              </a:tr>
            </a:tbl>
          </a:graphicData>
        </a:graphic>
      </p:graphicFrame>
      <p:sp>
        <p:nvSpPr>
          <p:cNvPr id="73" name="TextBox 72"/>
          <p:cNvSpPr txBox="1"/>
          <p:nvPr/>
        </p:nvSpPr>
        <p:spPr>
          <a:xfrm rot="2749727">
            <a:off x="22395186" y="17377801"/>
            <a:ext cx="1051559" cy="346249"/>
          </a:xfrm>
          <a:prstGeom prst="rect">
            <a:avLst/>
          </a:prstGeom>
          <a:noFill/>
        </p:spPr>
        <p:txBody>
          <a:bodyPr wrap="square" rtlCol="0">
            <a:spAutoFit/>
          </a:bodyPr>
          <a:lstStyle/>
          <a:p>
            <a:pPr algn="ctr" defTabSz="4389120">
              <a:lnSpc>
                <a:spcPct val="150000"/>
              </a:lnSpc>
              <a:spcAft>
                <a:spcPts val="600"/>
              </a:spcAft>
            </a:pPr>
            <a:r>
              <a:rPr lang="en-GB" sz="1100" b="1" dirty="0">
                <a:solidFill>
                  <a:schemeClr val="bg1"/>
                </a:solidFill>
              </a:rPr>
              <a:t>Component</a:t>
            </a:r>
            <a:endParaRPr lang="en-US" sz="1100" b="1" dirty="0" err="1">
              <a:solidFill>
                <a:schemeClr val="bg1"/>
              </a:solidFill>
            </a:endParaRPr>
          </a:p>
        </p:txBody>
      </p:sp>
      <p:sp>
        <p:nvSpPr>
          <p:cNvPr id="74" name="TextBox 73"/>
          <p:cNvSpPr txBox="1"/>
          <p:nvPr/>
        </p:nvSpPr>
        <p:spPr>
          <a:xfrm rot="2765380">
            <a:off x="22230618" y="17731725"/>
            <a:ext cx="813475" cy="294632"/>
          </a:xfrm>
          <a:prstGeom prst="rect">
            <a:avLst/>
          </a:prstGeom>
          <a:noFill/>
        </p:spPr>
        <p:txBody>
          <a:bodyPr wrap="square" rtlCol="0">
            <a:spAutoFit/>
          </a:bodyPr>
          <a:lstStyle/>
          <a:p>
            <a:pPr lvl="0" algn="ctr" defTabSz="4389120">
              <a:lnSpc>
                <a:spcPct val="150000"/>
              </a:lnSpc>
              <a:spcAft>
                <a:spcPts val="600"/>
              </a:spcAft>
            </a:pPr>
            <a:r>
              <a:rPr lang="en-GB" sz="1000" b="1" dirty="0">
                <a:solidFill>
                  <a:prstClr val="white"/>
                </a:solidFill>
              </a:rPr>
              <a:t>Scenario</a:t>
            </a:r>
            <a:endParaRPr lang="en-US"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75" name="Picture 74"/>
          <p:cNvPicPr/>
          <p:nvPr/>
        </p:nvPicPr>
        <p:blipFill rotWithShape="1">
          <a:blip r:embed="rId8">
            <a:extLst>
              <a:ext uri="{28A0092B-C50C-407E-A947-70E740481C1C}">
                <a14:useLocalDpi xmlns:a14="http://schemas.microsoft.com/office/drawing/2010/main" val="0"/>
              </a:ext>
            </a:extLst>
          </a:blip>
          <a:srcRect l="3696" r="4395" b="14189"/>
          <a:stretch/>
        </p:blipFill>
        <p:spPr bwMode="auto">
          <a:xfrm>
            <a:off x="14884704" y="21602047"/>
            <a:ext cx="6879663" cy="2227180"/>
          </a:xfrm>
          <a:prstGeom prst="rect">
            <a:avLst/>
          </a:prstGeom>
          <a:noFill/>
          <a:ln>
            <a:noFill/>
          </a:ln>
          <a:extLst>
            <a:ext uri="{53640926-AAD7-44D8-BBD7-CCE9431645EC}">
              <a14:shadowObscured xmlns:a14="http://schemas.microsoft.com/office/drawing/2010/main"/>
            </a:ext>
          </a:extLst>
        </p:spPr>
      </p:pic>
      <p:pic>
        <p:nvPicPr>
          <p:cNvPr id="76" name="Picture 75"/>
          <p:cNvPicPr/>
          <p:nvPr/>
        </p:nvPicPr>
        <p:blipFill rotWithShape="1">
          <a:blip r:embed="rId9">
            <a:extLst>
              <a:ext uri="{28A0092B-C50C-407E-A947-70E740481C1C}">
                <a14:useLocalDpi xmlns:a14="http://schemas.microsoft.com/office/drawing/2010/main" val="0"/>
              </a:ext>
            </a:extLst>
          </a:blip>
          <a:srcRect l="3685" r="5844" b="26549"/>
          <a:stretch/>
        </p:blipFill>
        <p:spPr bwMode="auto">
          <a:xfrm>
            <a:off x="14884704" y="23884358"/>
            <a:ext cx="6895985" cy="2110966"/>
          </a:xfrm>
          <a:prstGeom prst="rect">
            <a:avLst/>
          </a:prstGeom>
          <a:noFill/>
          <a:ln>
            <a:noFill/>
          </a:ln>
          <a:extLst>
            <a:ext uri="{53640926-AAD7-44D8-BBD7-CCE9431645EC}">
              <a14:shadowObscured xmlns:a14="http://schemas.microsoft.com/office/drawing/2010/main"/>
            </a:ext>
          </a:extLst>
        </p:spPr>
      </p:pic>
      <p:pic>
        <p:nvPicPr>
          <p:cNvPr id="77" name="Picture 76"/>
          <p:cNvPicPr/>
          <p:nvPr/>
        </p:nvPicPr>
        <p:blipFill rotWithShape="1">
          <a:blip r:embed="rId10">
            <a:extLst>
              <a:ext uri="{28A0092B-C50C-407E-A947-70E740481C1C}">
                <a14:useLocalDpi xmlns:a14="http://schemas.microsoft.com/office/drawing/2010/main" val="0"/>
              </a:ext>
            </a:extLst>
          </a:blip>
          <a:srcRect l="4100" r="5467" b="14773"/>
          <a:stretch/>
        </p:blipFill>
        <p:spPr bwMode="auto">
          <a:xfrm>
            <a:off x="22206936" y="21588732"/>
            <a:ext cx="6562891" cy="2260015"/>
          </a:xfrm>
          <a:prstGeom prst="rect">
            <a:avLst/>
          </a:prstGeom>
          <a:noFill/>
          <a:ln>
            <a:noFill/>
          </a:ln>
          <a:extLst>
            <a:ext uri="{53640926-AAD7-44D8-BBD7-CCE9431645EC}">
              <a14:shadowObscured xmlns:a14="http://schemas.microsoft.com/office/drawing/2010/main"/>
            </a:ext>
          </a:extLst>
        </p:spPr>
      </p:pic>
      <p:pic>
        <p:nvPicPr>
          <p:cNvPr id="78" name="Picture 77"/>
          <p:cNvPicPr/>
          <p:nvPr/>
        </p:nvPicPr>
        <p:blipFill rotWithShape="1">
          <a:blip r:embed="rId11">
            <a:extLst>
              <a:ext uri="{28A0092B-C50C-407E-A947-70E740481C1C}">
                <a14:useLocalDpi xmlns:a14="http://schemas.microsoft.com/office/drawing/2010/main" val="0"/>
              </a:ext>
            </a:extLst>
          </a:blip>
          <a:srcRect l="3515" t="1" r="6149" b="27686"/>
          <a:stretch/>
        </p:blipFill>
        <p:spPr bwMode="auto">
          <a:xfrm>
            <a:off x="22206937" y="23925511"/>
            <a:ext cx="6562890" cy="2066775"/>
          </a:xfrm>
          <a:prstGeom prst="rect">
            <a:avLst/>
          </a:prstGeom>
          <a:noFill/>
          <a:ln>
            <a:noFill/>
          </a:ln>
          <a:extLst>
            <a:ext uri="{53640926-AAD7-44D8-BBD7-CCE9431645EC}">
              <a14:shadowObscured xmlns:a14="http://schemas.microsoft.com/office/drawing/2010/main"/>
            </a:ext>
          </a:extLst>
        </p:spPr>
      </p:pic>
      <p:cxnSp>
        <p:nvCxnSpPr>
          <p:cNvPr id="56" name="Straight Connector 55"/>
          <p:cNvCxnSpPr/>
          <p:nvPr/>
        </p:nvCxnSpPr>
        <p:spPr>
          <a:xfrm>
            <a:off x="21872691" y="13813169"/>
            <a:ext cx="163313" cy="127003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4550728" y="13813169"/>
            <a:ext cx="717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721745" y="13813169"/>
            <a:ext cx="70190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rotWithShape="1">
          <a:blip r:embed="rId12"/>
          <a:srcRect l="8304"/>
          <a:stretch/>
        </p:blipFill>
        <p:spPr>
          <a:xfrm>
            <a:off x="23600247" y="9483012"/>
            <a:ext cx="5042703" cy="28119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2" name="Straight Connector 81"/>
          <p:cNvCxnSpPr/>
          <p:nvPr/>
        </p:nvCxnSpPr>
        <p:spPr>
          <a:xfrm>
            <a:off x="14725505" y="14253218"/>
            <a:ext cx="1444018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4737721" y="14448190"/>
            <a:ext cx="7173628" cy="1249573"/>
          </a:xfrm>
          <a:prstGeom prst="rect">
            <a:avLst/>
          </a:prstGeom>
          <a:noFill/>
        </p:spPr>
        <p:txBody>
          <a:bodyPr wrap="square" tIns="9144" bIns="9144" rtlCol="0">
            <a:spAutoFit/>
          </a:bodyPr>
          <a:lstStyle/>
          <a:p>
            <a:pPr marL="342900" indent="-342900">
              <a:buClr>
                <a:schemeClr val="bg1">
                  <a:lumMod val="65000"/>
                </a:schemeClr>
              </a:buClr>
              <a:buFont typeface="Arial" panose="020B0604020202020204" pitchFamily="34" charset="0"/>
              <a:buChar char="•"/>
            </a:pPr>
            <a:r>
              <a:rPr lang="en-US" sz="2000" dirty="0"/>
              <a:t>The DG only operate during islanded mode. That is, if both the battery and the PV panel are not enough to satisfy the load demand. The diesel generator power is calculated as follows:</a:t>
            </a:r>
          </a:p>
        </p:txBody>
      </p:sp>
      <p:sp>
        <p:nvSpPr>
          <p:cNvPr id="99" name="TextBox 98"/>
          <p:cNvSpPr txBox="1"/>
          <p:nvPr/>
        </p:nvSpPr>
        <p:spPr>
          <a:xfrm>
            <a:off x="914336" y="31941888"/>
            <a:ext cx="4518139" cy="646331"/>
          </a:xfrm>
          <a:prstGeom prst="rect">
            <a:avLst/>
          </a:prstGeom>
          <a:noFill/>
        </p:spPr>
        <p:txBody>
          <a:bodyPr wrap="square" rtlCol="0">
            <a:spAutoFit/>
          </a:bodyPr>
          <a:lstStyle/>
          <a:p>
            <a:pPr algn="ctr"/>
            <a:r>
              <a:rPr lang="en-US" sz="1800" i="1" dirty="0"/>
              <a:t>Figure 2: Interface between RTDS &amp; </a:t>
            </a:r>
            <a:r>
              <a:rPr lang="en-US" sz="1800" i="1" dirty="0" err="1"/>
              <a:t>dSPACE</a:t>
            </a:r>
            <a:endParaRPr lang="en-US" sz="1800" i="1" dirty="0"/>
          </a:p>
        </p:txBody>
      </p:sp>
      <p:sp>
        <p:nvSpPr>
          <p:cNvPr id="103" name="TextBox 102"/>
          <p:cNvSpPr txBox="1"/>
          <p:nvPr/>
        </p:nvSpPr>
        <p:spPr>
          <a:xfrm>
            <a:off x="5517201" y="31923352"/>
            <a:ext cx="4430124" cy="646331"/>
          </a:xfrm>
          <a:prstGeom prst="rect">
            <a:avLst/>
          </a:prstGeom>
          <a:noFill/>
        </p:spPr>
        <p:txBody>
          <a:bodyPr wrap="square" rtlCol="0">
            <a:spAutoFit/>
          </a:bodyPr>
          <a:lstStyle/>
          <a:p>
            <a:pPr lvl="0" algn="ctr"/>
            <a:r>
              <a:rPr lang="en-US" sz="1800" i="1" dirty="0">
                <a:solidFill>
                  <a:srgbClr val="000000"/>
                </a:solidFill>
              </a:rPr>
              <a:t>Figure 3: Interface between RTDS &amp; MBED</a:t>
            </a:r>
          </a:p>
        </p:txBody>
      </p:sp>
      <p:sp>
        <p:nvSpPr>
          <p:cNvPr id="104" name="TextBox 103"/>
          <p:cNvSpPr txBox="1"/>
          <p:nvPr/>
        </p:nvSpPr>
        <p:spPr>
          <a:xfrm>
            <a:off x="9887251" y="31818777"/>
            <a:ext cx="4023427" cy="461665"/>
          </a:xfrm>
          <a:prstGeom prst="rect">
            <a:avLst/>
          </a:prstGeom>
          <a:noFill/>
        </p:spPr>
        <p:txBody>
          <a:bodyPr wrap="square" rtlCol="0">
            <a:spAutoFit/>
          </a:bodyPr>
          <a:lstStyle/>
          <a:p>
            <a:endParaRPr lang="en-US" sz="2400" dirty="0" err="1"/>
          </a:p>
        </p:txBody>
      </p:sp>
      <p:sp>
        <p:nvSpPr>
          <p:cNvPr id="106" name="TextBox 105"/>
          <p:cNvSpPr txBox="1"/>
          <p:nvPr/>
        </p:nvSpPr>
        <p:spPr>
          <a:xfrm>
            <a:off x="1070872" y="26626465"/>
            <a:ext cx="12805767" cy="369332"/>
          </a:xfrm>
          <a:prstGeom prst="rect">
            <a:avLst/>
          </a:prstGeom>
          <a:noFill/>
        </p:spPr>
        <p:txBody>
          <a:bodyPr wrap="square" rtlCol="0">
            <a:spAutoFit/>
          </a:bodyPr>
          <a:lstStyle/>
          <a:p>
            <a:pPr algn="ctr"/>
            <a:r>
              <a:rPr lang="en-US" sz="1800" i="1" dirty="0"/>
              <a:t>Figure 1: Front panel interfacing board between the controllers and the RTDS</a:t>
            </a:r>
          </a:p>
        </p:txBody>
      </p:sp>
      <p:sp>
        <p:nvSpPr>
          <p:cNvPr id="107" name="TextBox 106"/>
          <p:cNvSpPr txBox="1"/>
          <p:nvPr/>
        </p:nvSpPr>
        <p:spPr>
          <a:xfrm>
            <a:off x="23199638" y="12490986"/>
            <a:ext cx="5448868" cy="369332"/>
          </a:xfrm>
          <a:prstGeom prst="rect">
            <a:avLst/>
          </a:prstGeom>
          <a:noFill/>
        </p:spPr>
        <p:txBody>
          <a:bodyPr wrap="square" rtlCol="0">
            <a:spAutoFit/>
          </a:bodyPr>
          <a:lstStyle/>
          <a:p>
            <a:pPr algn="ctr"/>
            <a:r>
              <a:rPr lang="en-US" sz="1800" i="1" dirty="0"/>
              <a:t>Figure 5: Microgrid simulation in RTDS</a:t>
            </a:r>
          </a:p>
        </p:txBody>
      </p:sp>
      <p:sp>
        <p:nvSpPr>
          <p:cNvPr id="108" name="TextBox 107"/>
          <p:cNvSpPr txBox="1"/>
          <p:nvPr/>
        </p:nvSpPr>
        <p:spPr>
          <a:xfrm>
            <a:off x="9744099" y="31922178"/>
            <a:ext cx="4369805" cy="646331"/>
          </a:xfrm>
          <a:prstGeom prst="rect">
            <a:avLst/>
          </a:prstGeom>
          <a:noFill/>
        </p:spPr>
        <p:txBody>
          <a:bodyPr wrap="square" rtlCol="0">
            <a:spAutoFit/>
          </a:bodyPr>
          <a:lstStyle/>
          <a:p>
            <a:pPr lvl="0" algn="ctr"/>
            <a:r>
              <a:rPr lang="en-US" sz="1800" i="1" dirty="0">
                <a:solidFill>
                  <a:srgbClr val="000000"/>
                </a:solidFill>
              </a:rPr>
              <a:t>Figure 4: Interface between RTDS &amp; STM</a:t>
            </a:r>
          </a:p>
        </p:txBody>
      </p:sp>
      <mc:AlternateContent xmlns:mc="http://schemas.openxmlformats.org/markup-compatibility/2006" xmlns:a14="http://schemas.microsoft.com/office/drawing/2010/main">
        <mc:Choice Requires="a14">
          <p:sp>
            <p:nvSpPr>
              <p:cNvPr id="109" name="TextBox 108"/>
              <p:cNvSpPr txBox="1"/>
              <p:nvPr/>
            </p:nvSpPr>
            <p:spPr>
              <a:xfrm>
                <a:off x="15889083" y="15590589"/>
                <a:ext cx="4546373" cy="491738"/>
              </a:xfrm>
              <a:prstGeom prst="rect">
                <a:avLst/>
              </a:prstGeom>
              <a:noFill/>
            </p:spPr>
            <p:txBody>
              <a:bodyPr wrap="square" rtlCol="0">
                <a:spAutoFit/>
              </a:bodyPr>
              <a:lstStyle/>
              <a:p>
                <a:pPr lvl="0" defTabSz="4389120">
                  <a:spcBef>
                    <a:spcPts val="1200"/>
                  </a:spcBef>
                  <a:buClr>
                    <a:prstClr val="white">
                      <a:lumMod val="65000"/>
                    </a:prstClr>
                  </a:buClr>
                </a:pPr>
                <a14:m>
                  <m:oMathPara xmlns:m="http://schemas.openxmlformats.org/officeDocument/2006/math">
                    <m:oMathParaPr>
                      <m:jc m:val="center"/>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𝑃</m:t>
                          </m:r>
                        </m:e>
                        <m:sub>
                          <m:r>
                            <a:rPr lang="en-GB" sz="2400" i="1">
                              <a:solidFill>
                                <a:srgbClr val="000000"/>
                              </a:solidFill>
                              <a:latin typeface="Cambria Math" panose="02040503050406030204" pitchFamily="18" charset="0"/>
                            </a:rPr>
                            <m:t>𝑑𝑔</m:t>
                          </m:r>
                        </m:sub>
                      </m:sSub>
                      <m:r>
                        <a:rPr lang="en-GB"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𝑃</m:t>
                          </m:r>
                        </m:e>
                        <m:sub>
                          <m:r>
                            <a:rPr lang="en-GB" sz="2400" i="1">
                              <a:solidFill>
                                <a:srgbClr val="000000"/>
                              </a:solidFill>
                              <a:latin typeface="Cambria Math" panose="02040503050406030204" pitchFamily="18" charset="0"/>
                            </a:rPr>
                            <m:t>𝐿</m:t>
                          </m:r>
                        </m:sub>
                      </m:sSub>
                      <m:r>
                        <a:rPr lang="en-GB" sz="2400" i="1">
                          <a:solidFill>
                            <a:srgbClr val="000000"/>
                          </a:solidFill>
                          <a:latin typeface="Cambria Math" panose="02040503050406030204" pitchFamily="18" charset="0"/>
                        </a:rPr>
                        <m:t> – (</m:t>
                      </m:r>
                      <m:sSub>
                        <m:sSubPr>
                          <m:ctrlPr>
                            <a:rPr lang="en-US"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𝑃</m:t>
                          </m:r>
                        </m:e>
                        <m:sub>
                          <m:r>
                            <a:rPr lang="en-GB" sz="2400" i="1">
                              <a:solidFill>
                                <a:srgbClr val="000000"/>
                              </a:solidFill>
                              <a:latin typeface="Cambria Math" panose="02040503050406030204" pitchFamily="18" charset="0"/>
                            </a:rPr>
                            <m:t>𝑝𝑣</m:t>
                          </m:r>
                        </m:sub>
                      </m:sSub>
                      <m:r>
                        <a:rPr lang="en-GB"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𝑃</m:t>
                          </m:r>
                        </m:e>
                        <m:sub>
                          <m:r>
                            <a:rPr lang="en-GB" sz="2400" i="1">
                              <a:solidFill>
                                <a:srgbClr val="000000"/>
                              </a:solidFill>
                              <a:latin typeface="Cambria Math" panose="02040503050406030204" pitchFamily="18" charset="0"/>
                            </a:rPr>
                            <m:t>𝑏𝑎𝑡</m:t>
                          </m:r>
                        </m:sub>
                      </m:sSub>
                      <m:r>
                        <a:rPr lang="en-GB" sz="2400" i="1">
                          <a:solidFill>
                            <a:srgbClr val="000000"/>
                          </a:solidFill>
                          <a:latin typeface="Cambria Math" panose="02040503050406030204" pitchFamily="18" charset="0"/>
                        </a:rPr>
                        <m:t>|)</m:t>
                      </m:r>
                    </m:oMath>
                  </m:oMathPara>
                </a14:m>
                <a:endParaRPr lang="en-GB" sz="2400" dirty="0">
                  <a:solidFill>
                    <a:srgbClr val="000000"/>
                  </a:solidFill>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15889083" y="15590589"/>
                <a:ext cx="4546373" cy="491738"/>
              </a:xfrm>
              <a:prstGeom prst="rect">
                <a:avLst/>
              </a:prstGeom>
              <a:blipFill>
                <a:blip r:embed="rId13"/>
                <a:stretch>
                  <a:fillRect b="-12500"/>
                </a:stretch>
              </a:blipFill>
            </p:spPr>
            <p:txBody>
              <a:bodyPr/>
              <a:lstStyle/>
              <a:p>
                <a:r>
                  <a:rPr lang="en-US">
                    <a:noFill/>
                  </a:rPr>
                  <a:t> </a:t>
                </a:r>
              </a:p>
            </p:txBody>
          </p:sp>
        </mc:Fallback>
      </mc:AlternateContent>
      <p:sp>
        <p:nvSpPr>
          <p:cNvPr id="113" name="TextBox 112"/>
          <p:cNvSpPr txBox="1"/>
          <p:nvPr/>
        </p:nvSpPr>
        <p:spPr>
          <a:xfrm>
            <a:off x="14769508" y="16815816"/>
            <a:ext cx="6839652" cy="369332"/>
          </a:xfrm>
          <a:prstGeom prst="rect">
            <a:avLst/>
          </a:prstGeom>
          <a:noFill/>
        </p:spPr>
        <p:txBody>
          <a:bodyPr wrap="square" rtlCol="0">
            <a:spAutoFit/>
          </a:bodyPr>
          <a:lstStyle/>
          <a:p>
            <a:pPr lvl="0" defTabSz="4389120">
              <a:spcBef>
                <a:spcPts val="1200"/>
              </a:spcBef>
              <a:buClr>
                <a:prstClr val="white">
                  <a:lumMod val="65000"/>
                </a:prstClr>
              </a:buClr>
            </a:pPr>
            <a:r>
              <a:rPr lang="en-GB" sz="1800" i="1" dirty="0">
                <a:solidFill>
                  <a:srgbClr val="000000"/>
                </a:solidFill>
              </a:rPr>
              <a:t>Table 1: </a:t>
            </a:r>
            <a:r>
              <a:rPr lang="en-US" sz="1800" i="1" dirty="0">
                <a:solidFill>
                  <a:srgbClr val="000000"/>
                </a:solidFill>
              </a:rPr>
              <a:t>The microgrid scenarios during DG control</a:t>
            </a:r>
            <a:endParaRPr lang="en-GB" sz="1800" i="1" dirty="0">
              <a:solidFill>
                <a:srgbClr val="000000"/>
              </a:solidFill>
            </a:endParaRPr>
          </a:p>
        </p:txBody>
      </p:sp>
      <mc:AlternateContent xmlns:mc="http://schemas.openxmlformats.org/markup-compatibility/2006" xmlns:a14="http://schemas.microsoft.com/office/drawing/2010/main">
        <mc:Choice Requires="a14">
          <p:sp>
            <p:nvSpPr>
              <p:cNvPr id="114" name="TextBox 113"/>
              <p:cNvSpPr txBox="1"/>
              <p:nvPr/>
            </p:nvSpPr>
            <p:spPr>
              <a:xfrm>
                <a:off x="21872691" y="14335270"/>
                <a:ext cx="6897136" cy="2647713"/>
              </a:xfrm>
              <a:prstGeom prst="rect">
                <a:avLst/>
              </a:prstGeom>
              <a:noFill/>
            </p:spPr>
            <p:txBody>
              <a:bodyPr wrap="square" tIns="9144" bIns="9144" rtlCol="0">
                <a:spAutoFit/>
              </a:bodyPr>
              <a:lstStyle/>
              <a:p>
                <a:r>
                  <a:rPr lang="en-GB" sz="2000" dirty="0"/>
                  <a:t>The amount of power supplied by the battery is:</a:t>
                </a:r>
              </a:p>
              <a:p>
                <a:endParaRPr lang="en-GB" sz="800" dirty="0"/>
              </a:p>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𝑏𝑎𝑡</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sz="2400" i="1">
                              <a:effectLst/>
                              <a:latin typeface="Cambria Math" panose="02040503050406030204" pitchFamily="18" charset="0"/>
                            </a:rPr>
                          </m:ctrlPr>
                        </m:sSubPr>
                        <m:e>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𝑝𝑣</m:t>
                          </m:r>
                        </m:sub>
                      </m:sSub>
                      <m:r>
                        <a:rPr lang="en-GB" sz="2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400" dirty="0">
                  <a:effectLst/>
                  <a:ea typeface="Times New Roman" panose="02020603050405020304" pitchFamily="18" charset="0"/>
                  <a:cs typeface="Times New Roman" panose="02020603050405020304" pitchFamily="18" charset="0"/>
                </a:endParaRPr>
              </a:p>
              <a:p>
                <a:pPr algn="ctr"/>
                <a:endParaRPr lang="en-GB" sz="800" dirty="0"/>
              </a:p>
              <a:p>
                <a:r>
                  <a:rPr lang="en-GB" sz="2000" dirty="0"/>
                  <a:t>However, the battery is limited to max supply of 4 MW. If </a:t>
                </a:r>
                <a:r>
                  <a:rPr lang="en-GB" sz="2000" dirty="0" err="1"/>
                  <a:t>Pbat</a:t>
                </a:r>
                <a:r>
                  <a:rPr lang="en-GB" sz="2000" dirty="0"/>
                  <a:t> &gt; 4 , </a:t>
                </a:r>
                <a:r>
                  <a:rPr lang="en-GB" sz="2000" dirty="0">
                    <a:latin typeface="Arial" panose="020B0604020202020204" pitchFamily="34" charset="0"/>
                    <a:ea typeface="Times New Roman" panose="02020603050405020304" pitchFamily="18" charset="0"/>
                    <a:cs typeface="Times New Roman" panose="02020603050405020304" pitchFamily="18" charset="0"/>
                  </a:rPr>
                  <a:t>the diesel generator is switched on where its supply is internally controlled by the RTDS.</a:t>
                </a:r>
              </a:p>
              <a:p>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t>Table 2 shows the scenarios checked through the EMS.</a:t>
                </a:r>
              </a:p>
              <a:p>
                <a:endParaRPr lang="en-GB" sz="20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21872691" y="14335270"/>
                <a:ext cx="6897136" cy="2647713"/>
              </a:xfrm>
              <a:prstGeom prst="rect">
                <a:avLst/>
              </a:prstGeom>
              <a:blipFill>
                <a:blip r:embed="rId14"/>
                <a:stretch>
                  <a:fillRect l="-884" t="-2535"/>
                </a:stretch>
              </a:blipFill>
            </p:spPr>
            <p:txBody>
              <a:bodyPr/>
              <a:lstStyle/>
              <a:p>
                <a:r>
                  <a:rPr lang="en-US">
                    <a:noFill/>
                  </a:rPr>
                  <a:t> </a:t>
                </a:r>
              </a:p>
            </p:txBody>
          </p:sp>
        </mc:Fallback>
      </mc:AlternateContent>
      <p:sp>
        <p:nvSpPr>
          <p:cNvPr id="116" name="TextBox 115"/>
          <p:cNvSpPr txBox="1"/>
          <p:nvPr/>
        </p:nvSpPr>
        <p:spPr>
          <a:xfrm>
            <a:off x="22094759" y="16830122"/>
            <a:ext cx="6839652" cy="369332"/>
          </a:xfrm>
          <a:prstGeom prst="rect">
            <a:avLst/>
          </a:prstGeom>
          <a:noFill/>
        </p:spPr>
        <p:txBody>
          <a:bodyPr wrap="square" rtlCol="0">
            <a:spAutoFit/>
          </a:bodyPr>
          <a:lstStyle/>
          <a:p>
            <a:pPr lvl="0" defTabSz="4389120">
              <a:spcBef>
                <a:spcPts val="1200"/>
              </a:spcBef>
              <a:buClr>
                <a:prstClr val="white">
                  <a:lumMod val="65000"/>
                </a:prstClr>
              </a:buClr>
            </a:pPr>
            <a:r>
              <a:rPr lang="en-GB" sz="1800" i="1" dirty="0">
                <a:solidFill>
                  <a:srgbClr val="000000"/>
                </a:solidFill>
              </a:rPr>
              <a:t>Table 2: </a:t>
            </a:r>
            <a:r>
              <a:rPr lang="en-US" sz="1800" i="1" dirty="0">
                <a:solidFill>
                  <a:srgbClr val="000000"/>
                </a:solidFill>
              </a:rPr>
              <a:t>The microgrid scenarios using Battery control</a:t>
            </a:r>
            <a:endParaRPr lang="en-GB" sz="1800" i="1" dirty="0">
              <a:solidFill>
                <a:srgbClr val="000000"/>
              </a:solidFill>
            </a:endParaRPr>
          </a:p>
        </p:txBody>
      </p:sp>
      <p:sp>
        <p:nvSpPr>
          <p:cNvPr id="110" name="TextBox 109"/>
          <p:cNvSpPr txBox="1"/>
          <p:nvPr/>
        </p:nvSpPr>
        <p:spPr>
          <a:xfrm>
            <a:off x="14558346" y="13813169"/>
            <a:ext cx="7166010" cy="430887"/>
          </a:xfrm>
          <a:prstGeom prst="rect">
            <a:avLst/>
          </a:prstGeom>
          <a:noFill/>
        </p:spPr>
        <p:txBody>
          <a:bodyPr wrap="square" rtlCol="0">
            <a:spAutoFit/>
          </a:bodyPr>
          <a:lstStyle/>
          <a:p>
            <a:pPr algn="ctr"/>
            <a:r>
              <a:rPr lang="en-US" sz="2200" b="1" dirty="0"/>
              <a:t>EMS by DG control</a:t>
            </a:r>
          </a:p>
        </p:txBody>
      </p:sp>
      <p:sp>
        <p:nvSpPr>
          <p:cNvPr id="118" name="TextBox 117"/>
          <p:cNvSpPr txBox="1"/>
          <p:nvPr/>
        </p:nvSpPr>
        <p:spPr>
          <a:xfrm>
            <a:off x="21945600" y="13809131"/>
            <a:ext cx="6995160" cy="431887"/>
          </a:xfrm>
          <a:prstGeom prst="rect">
            <a:avLst/>
          </a:prstGeom>
          <a:noFill/>
        </p:spPr>
        <p:txBody>
          <a:bodyPr wrap="square" rtlCol="0">
            <a:spAutoFit/>
          </a:bodyPr>
          <a:lstStyle/>
          <a:p>
            <a:pPr algn="ctr"/>
            <a:r>
              <a:rPr lang="en-US" sz="2200" b="1" dirty="0"/>
              <a:t>EMS by battery control</a:t>
            </a:r>
          </a:p>
        </p:txBody>
      </p:sp>
      <p:sp>
        <p:nvSpPr>
          <p:cNvPr id="112" name="TextBox 111"/>
          <p:cNvSpPr txBox="1"/>
          <p:nvPr/>
        </p:nvSpPr>
        <p:spPr>
          <a:xfrm>
            <a:off x="14721839" y="9592754"/>
            <a:ext cx="8580597" cy="3539430"/>
          </a:xfrm>
          <a:prstGeom prst="rect">
            <a:avLst/>
          </a:prstGeom>
          <a:noFill/>
        </p:spPr>
        <p:txBody>
          <a:bodyPr wrap="square" rtlCol="0">
            <a:spAutoFit/>
          </a:bodyPr>
          <a:lstStyle/>
          <a:p>
            <a:pPr marL="457200" indent="-457200" algn="just">
              <a:buClr>
                <a:schemeClr val="bg1">
                  <a:lumMod val="65000"/>
                </a:schemeClr>
              </a:buClr>
              <a:buFont typeface="Arial" panose="020B0604020202020204" pitchFamily="34" charset="0"/>
              <a:buChar char="•"/>
            </a:pPr>
            <a:r>
              <a:rPr lang="en-US" sz="2800" dirty="0"/>
              <a:t>The microgrid operate in two modes of operation, interconnected or islanded mode. Through the interconnected mode, when the grid is connected, the DG is disconnected, the battery is charging. On the other hand, through the islanded mode, when the grid is disconnected, one of the two following control methods below is used to maintain the power balance in the microgrid.</a:t>
            </a:r>
          </a:p>
        </p:txBody>
      </p:sp>
      <p:sp>
        <p:nvSpPr>
          <p:cNvPr id="122" name="TextBox 121"/>
          <p:cNvSpPr txBox="1"/>
          <p:nvPr/>
        </p:nvSpPr>
        <p:spPr>
          <a:xfrm>
            <a:off x="14883522" y="26141960"/>
            <a:ext cx="6903703" cy="353943"/>
          </a:xfrm>
          <a:prstGeom prst="rect">
            <a:avLst/>
          </a:prstGeom>
          <a:noFill/>
        </p:spPr>
        <p:txBody>
          <a:bodyPr wrap="square" rtlCol="0">
            <a:spAutoFit/>
          </a:bodyPr>
          <a:lstStyle/>
          <a:p>
            <a:pPr algn="ctr"/>
            <a:r>
              <a:rPr lang="en-US" sz="1700" dirty="0">
                <a:latin typeface="Arial" panose="020B0604020202020204" pitchFamily="34" charset="0"/>
                <a:ea typeface="Times New Roman" panose="02020603050405020304" pitchFamily="18" charset="0"/>
                <a:cs typeface="Times New Roman" panose="02020603050405020304" pitchFamily="18" charset="0"/>
              </a:rPr>
              <a:t>Figure 6: Voltage and frequency changes at islanding (DG control)</a:t>
            </a:r>
            <a:endParaRPr lang="en-US" sz="1700" dirty="0"/>
          </a:p>
        </p:txBody>
      </p:sp>
      <p:sp>
        <p:nvSpPr>
          <p:cNvPr id="125" name="TextBox 124"/>
          <p:cNvSpPr txBox="1"/>
          <p:nvPr/>
        </p:nvSpPr>
        <p:spPr>
          <a:xfrm>
            <a:off x="22094759" y="26130811"/>
            <a:ext cx="6903703" cy="353943"/>
          </a:xfrm>
          <a:prstGeom prst="rect">
            <a:avLst/>
          </a:prstGeom>
          <a:noFill/>
        </p:spPr>
        <p:txBody>
          <a:bodyPr wrap="square" rtlCol="0">
            <a:spAutoFit/>
          </a:bodyPr>
          <a:lstStyle/>
          <a:p>
            <a:r>
              <a:rPr lang="en-US" sz="1700" dirty="0">
                <a:latin typeface="Arial" panose="020B0604020202020204" pitchFamily="34" charset="0"/>
                <a:ea typeface="Times New Roman" panose="02020603050405020304" pitchFamily="18" charset="0"/>
                <a:cs typeface="Times New Roman" panose="02020603050405020304" pitchFamily="18" charset="0"/>
              </a:rPr>
              <a:t>Figure 7: Voltage and frequency changes at islanding (Battery control)</a:t>
            </a:r>
            <a:endParaRPr lang="en-US" sz="1700" dirty="0"/>
          </a:p>
        </p:txBody>
      </p:sp>
      <p:sp>
        <p:nvSpPr>
          <p:cNvPr id="3" name="Content Placeholder 2"/>
          <p:cNvSpPr>
            <a:spLocks noGrp="1"/>
          </p:cNvSpPr>
          <p:nvPr>
            <p:ph sz="quarter" idx="32"/>
          </p:nvPr>
        </p:nvSpPr>
        <p:spPr/>
        <p:txBody>
          <a:bodyPr/>
          <a:lstStyle/>
          <a:p>
            <a:endParaRPr lang="en-US" dirty="0"/>
          </a:p>
        </p:txBody>
      </p:sp>
      <p:sp>
        <p:nvSpPr>
          <p:cNvPr id="59" name="Content Placeholder 99"/>
          <p:cNvSpPr>
            <a:spLocks noGrp="1"/>
          </p:cNvSpPr>
          <p:nvPr>
            <p:ph sz="quarter" idx="32"/>
          </p:nvPr>
        </p:nvSpPr>
        <p:spPr>
          <a:xfrm>
            <a:off x="29463505" y="7114031"/>
            <a:ext cx="13696173" cy="19512434"/>
          </a:xfrm>
          <a:solidFill>
            <a:schemeClr val="bg1">
              <a:lumMod val="95000"/>
            </a:schemeClr>
          </a:solidFill>
        </p:spPr>
        <p:txBody>
          <a:bodyPr>
            <a:normAutofit lnSpcReduction="10000"/>
          </a:bodyPr>
          <a:lstStyle/>
          <a:p>
            <a:r>
              <a:rPr lang="en-US" dirty="0"/>
              <a:t>Smart grid has introduced a large number of distributed energy sources such as PV panels which allows bidirectional power flow. As a result, bidirectional short circuits may accurse, islanding and many other issues regarding power quality. Under these circumstances, remotely controlled protection system that is usually derived using a distribution management system or SCADA, is used. One of the main protection devises that use to maintain safe power system is protective relay. There are many types of relays that are normally used such as overcurrent (directional and unidirectional), distance and deferential relays. Digital relays nowadays are used because they offer economic and feasible alternative moreover they are used in research areas.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Results:</a:t>
            </a:r>
          </a:p>
          <a:p>
            <a:r>
              <a:rPr lang="en-GB" dirty="0"/>
              <a:t>Finally, the results were acceptable compared to the ability of the MBED. However, there are two main sources that produce the error. The first one due to the MBD ADC which produces a lot of spicks that harm the readings. Secondly, the other cause of error is the delay caused by the calculation of the RMS since the full period have to be measured for more accurate value. To improve the performance of the relay a more powerful microcontroller should use to reduce the error that induced by the MBED. </a:t>
            </a:r>
            <a:endParaRPr lang="en-US" dirty="0"/>
          </a:p>
        </p:txBody>
      </p:sp>
      <p:pic>
        <p:nvPicPr>
          <p:cNvPr id="60" name="Picture 59"/>
          <p:cNvPicPr>
            <a:picLocks noChangeAspect="1"/>
          </p:cNvPicPr>
          <p:nvPr/>
        </p:nvPicPr>
        <p:blipFill>
          <a:blip r:embed="rId15"/>
          <a:stretch>
            <a:fillRect/>
          </a:stretch>
        </p:blipFill>
        <p:spPr>
          <a:xfrm>
            <a:off x="29813424" y="12175025"/>
            <a:ext cx="6011995" cy="4510718"/>
          </a:xfrm>
          <a:prstGeom prst="rect">
            <a:avLst/>
          </a:prstGeom>
        </p:spPr>
      </p:pic>
      <p:pic>
        <p:nvPicPr>
          <p:cNvPr id="61" name="Picture 60"/>
          <p:cNvPicPr>
            <a:picLocks noChangeAspect="1"/>
          </p:cNvPicPr>
          <p:nvPr/>
        </p:nvPicPr>
        <p:blipFill>
          <a:blip r:embed="rId16"/>
          <a:stretch>
            <a:fillRect/>
          </a:stretch>
        </p:blipFill>
        <p:spPr>
          <a:xfrm>
            <a:off x="29446609" y="17432723"/>
            <a:ext cx="6745627" cy="3327843"/>
          </a:xfrm>
          <a:prstGeom prst="rect">
            <a:avLst/>
          </a:prstGeom>
        </p:spPr>
      </p:pic>
      <p:pic>
        <p:nvPicPr>
          <p:cNvPr id="62" name="Picture 61"/>
          <p:cNvPicPr>
            <a:picLocks noChangeAspect="1"/>
          </p:cNvPicPr>
          <p:nvPr/>
        </p:nvPicPr>
        <p:blipFill rotWithShape="1">
          <a:blip r:embed="rId17"/>
          <a:srcRect l="7897" r="12349"/>
          <a:stretch/>
        </p:blipFill>
        <p:spPr>
          <a:xfrm>
            <a:off x="36805723" y="12361268"/>
            <a:ext cx="5855775" cy="4126707"/>
          </a:xfrm>
          <a:prstGeom prst="rect">
            <a:avLst/>
          </a:prstGeom>
        </p:spPr>
      </p:pic>
      <p:pic>
        <p:nvPicPr>
          <p:cNvPr id="64" name="Picture 63"/>
          <p:cNvPicPr>
            <a:picLocks noChangeAspect="1"/>
          </p:cNvPicPr>
          <p:nvPr/>
        </p:nvPicPr>
        <p:blipFill>
          <a:blip r:embed="rId18"/>
          <a:stretch>
            <a:fillRect/>
          </a:stretch>
        </p:blipFill>
        <p:spPr>
          <a:xfrm>
            <a:off x="36368261" y="17432722"/>
            <a:ext cx="6730700" cy="3327843"/>
          </a:xfrm>
          <a:prstGeom prst="rect">
            <a:avLst/>
          </a:prstGeom>
        </p:spPr>
      </p:pic>
      <p:sp>
        <p:nvSpPr>
          <p:cNvPr id="70" name="TextBox 69"/>
          <p:cNvSpPr txBox="1"/>
          <p:nvPr/>
        </p:nvSpPr>
        <p:spPr>
          <a:xfrm>
            <a:off x="37695261" y="20879301"/>
            <a:ext cx="4381500" cy="369332"/>
          </a:xfrm>
          <a:prstGeom prst="rect">
            <a:avLst/>
          </a:prstGeom>
          <a:noFill/>
        </p:spPr>
        <p:txBody>
          <a:bodyPr wrap="square" rtlCol="0">
            <a:spAutoFit/>
          </a:bodyPr>
          <a:lstStyle/>
          <a:p>
            <a:pPr algn="ctr"/>
            <a:r>
              <a:rPr lang="en-US" sz="1800" dirty="0"/>
              <a:t>MCCB result (</a:t>
            </a:r>
            <a:r>
              <a:rPr lang="en-US" sz="1800" dirty="0" err="1"/>
              <a:t>Ifault</a:t>
            </a:r>
            <a:r>
              <a:rPr lang="en-US" sz="1800" dirty="0"/>
              <a:t>=1273 A)</a:t>
            </a:r>
            <a:endParaRPr lang="en-US" sz="1200" dirty="0"/>
          </a:p>
        </p:txBody>
      </p:sp>
      <p:sp>
        <p:nvSpPr>
          <p:cNvPr id="71" name="TextBox 70"/>
          <p:cNvSpPr txBox="1"/>
          <p:nvPr/>
        </p:nvSpPr>
        <p:spPr>
          <a:xfrm>
            <a:off x="30628672" y="20879301"/>
            <a:ext cx="4381500" cy="369332"/>
          </a:xfrm>
          <a:prstGeom prst="rect">
            <a:avLst/>
          </a:prstGeom>
          <a:noFill/>
        </p:spPr>
        <p:txBody>
          <a:bodyPr wrap="square" rtlCol="0">
            <a:spAutoFit/>
          </a:bodyPr>
          <a:lstStyle/>
          <a:p>
            <a:pPr algn="ctr"/>
            <a:r>
              <a:rPr lang="en-US" sz="1800" dirty="0"/>
              <a:t>Overcurrent relay result (</a:t>
            </a:r>
            <a:r>
              <a:rPr lang="en-US" sz="1800" dirty="0" err="1"/>
              <a:t>Ifault</a:t>
            </a:r>
            <a:r>
              <a:rPr lang="en-US" sz="1800" dirty="0"/>
              <a:t>=1273 A)</a:t>
            </a:r>
            <a:endParaRPr lang="en-US" sz="1200" dirty="0"/>
          </a:p>
        </p:txBody>
      </p:sp>
      <p:sp>
        <p:nvSpPr>
          <p:cNvPr id="72" name="TextBox 71"/>
          <p:cNvSpPr txBox="1"/>
          <p:nvPr/>
        </p:nvSpPr>
        <p:spPr>
          <a:xfrm>
            <a:off x="30702820" y="16759475"/>
            <a:ext cx="4381500" cy="369332"/>
          </a:xfrm>
          <a:prstGeom prst="rect">
            <a:avLst/>
          </a:prstGeom>
          <a:noFill/>
        </p:spPr>
        <p:txBody>
          <a:bodyPr wrap="square" rtlCol="0">
            <a:spAutoFit/>
          </a:bodyPr>
          <a:lstStyle/>
          <a:p>
            <a:pPr algn="ctr"/>
            <a:r>
              <a:rPr lang="en-US" sz="1800" dirty="0"/>
              <a:t>Very inverse tripping curve type</a:t>
            </a:r>
            <a:endParaRPr lang="en-US" sz="1200" dirty="0"/>
          </a:p>
        </p:txBody>
      </p:sp>
      <p:sp>
        <p:nvSpPr>
          <p:cNvPr id="80" name="TextBox 79"/>
          <p:cNvSpPr txBox="1"/>
          <p:nvPr/>
        </p:nvSpPr>
        <p:spPr>
          <a:xfrm>
            <a:off x="37283518" y="16760614"/>
            <a:ext cx="4891578" cy="369332"/>
          </a:xfrm>
          <a:prstGeom prst="rect">
            <a:avLst/>
          </a:prstGeom>
          <a:noFill/>
        </p:spPr>
        <p:txBody>
          <a:bodyPr wrap="square" rtlCol="0">
            <a:spAutoFit/>
          </a:bodyPr>
          <a:lstStyle/>
          <a:p>
            <a:pPr algn="ctr"/>
            <a:r>
              <a:rPr lang="en-US" sz="1800" dirty="0"/>
              <a:t>MCCB Curve showing tripping setting values</a:t>
            </a:r>
            <a:endParaRPr lang="en-US" sz="1200" dirty="0"/>
          </a:p>
        </p:txBody>
      </p:sp>
      <p:sp>
        <p:nvSpPr>
          <p:cNvPr id="81" name="TextBox 80"/>
          <p:cNvSpPr txBox="1"/>
          <p:nvPr/>
        </p:nvSpPr>
        <p:spPr>
          <a:xfrm>
            <a:off x="14827211" y="20650116"/>
            <a:ext cx="7011181" cy="1077218"/>
          </a:xfrm>
          <a:prstGeom prst="rect">
            <a:avLst/>
          </a:prstGeom>
          <a:noFill/>
        </p:spPr>
        <p:txBody>
          <a:bodyPr wrap="square" rtlCol="0">
            <a:spAutoFit/>
          </a:bodyPr>
          <a:lstStyle/>
          <a:p>
            <a:pPr marL="342900" indent="-342900">
              <a:buClr>
                <a:schemeClr val="bg1">
                  <a:lumMod val="65000"/>
                </a:schemeClr>
              </a:buClr>
              <a:buFont typeface="Arial" panose="020B0604020202020204" pitchFamily="34" charset="0"/>
              <a:buChar char="•"/>
            </a:pPr>
            <a:r>
              <a:rPr lang="en-US" sz="2000" dirty="0"/>
              <a:t>The following figures shows the voltage and frequency fluctuation in per unit at islanding using DG control.</a:t>
            </a:r>
          </a:p>
          <a:p>
            <a:endParaRPr lang="en-US" sz="2400" dirty="0" err="1"/>
          </a:p>
        </p:txBody>
      </p:sp>
      <p:sp>
        <p:nvSpPr>
          <p:cNvPr id="83" name="TextBox 82"/>
          <p:cNvSpPr txBox="1"/>
          <p:nvPr/>
        </p:nvSpPr>
        <p:spPr>
          <a:xfrm>
            <a:off x="21966591" y="20661814"/>
            <a:ext cx="7011181" cy="1077218"/>
          </a:xfrm>
          <a:prstGeom prst="rect">
            <a:avLst/>
          </a:prstGeom>
          <a:noFill/>
        </p:spPr>
        <p:txBody>
          <a:bodyPr wrap="square" rtlCol="0">
            <a:spAutoFit/>
          </a:bodyPr>
          <a:lstStyle/>
          <a:p>
            <a:pPr marL="342900" indent="-342900">
              <a:buClr>
                <a:schemeClr val="bg1">
                  <a:lumMod val="65000"/>
                </a:schemeClr>
              </a:buClr>
              <a:buFont typeface="Arial" panose="020B0604020202020204" pitchFamily="34" charset="0"/>
              <a:buChar char="•"/>
            </a:pPr>
            <a:r>
              <a:rPr lang="en-US" sz="2000" dirty="0"/>
              <a:t>The following figures shows the voltage and frequency fluctuation in per unit at islanding using battery control.</a:t>
            </a:r>
          </a:p>
          <a:p>
            <a:endParaRPr lang="en-US" sz="2400" dirty="0" err="1"/>
          </a:p>
        </p:txBody>
      </p:sp>
      <p:pic>
        <p:nvPicPr>
          <p:cNvPr id="85" name="Picture 84" descr="http://cse.qu.edu.qa/aiccsa2014/img/parallax-slider/QuEngineeringLogo.png"/>
          <p:cNvPicPr/>
          <p:nvPr/>
        </p:nvPicPr>
        <p:blipFill>
          <a:blip r:embed="rId19">
            <a:extLst>
              <a:ext uri="{28A0092B-C50C-407E-A947-70E740481C1C}">
                <a14:useLocalDpi xmlns:a14="http://schemas.microsoft.com/office/drawing/2010/main" val="0"/>
              </a:ext>
            </a:extLst>
          </a:blip>
          <a:srcRect/>
          <a:stretch>
            <a:fillRect/>
          </a:stretch>
        </p:blipFill>
        <p:spPr bwMode="auto">
          <a:xfrm>
            <a:off x="37021744" y="0"/>
            <a:ext cx="6869456" cy="2309178"/>
          </a:xfrm>
          <a:prstGeom prst="rect">
            <a:avLst/>
          </a:prstGeom>
          <a:noFill/>
          <a:ln>
            <a:noFill/>
          </a:ln>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SDP poster" id="{12B42ACB-B9E0-4A16-B202-328B63E8A890}" vid="{B891D7BC-4170-4F66-8315-255BD1A2E94B}"/>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SDP poster</Template>
  <TotalTime>0</TotalTime>
  <Words>1582</Words>
  <Application>Microsoft Office PowerPoint</Application>
  <PresentationFormat>Custom</PresentationFormat>
  <Paragraphs>204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Cambria Math</vt:lpstr>
      <vt:lpstr>Times New Roman</vt:lpstr>
      <vt:lpstr>Science Poster</vt:lpstr>
      <vt:lpstr>Design of a Test-Bed for Real Time Testing and Validation of Smart Grid Devices and Algorithms at QU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2017-05-22T12:44:46Z</dcterms:created>
  <dcterms:modified xsi:type="dcterms:W3CDTF">2017-05-25T08:49:31Z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